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 id="2147483725" r:id="rId2"/>
  </p:sldMasterIdLst>
  <p:notesMasterIdLst>
    <p:notesMasterId r:id="rId23"/>
  </p:notesMasterIdLst>
  <p:handoutMasterIdLst>
    <p:handoutMasterId r:id="rId24"/>
  </p:handoutMasterIdLst>
  <p:sldIdLst>
    <p:sldId id="265" r:id="rId3"/>
    <p:sldId id="299" r:id="rId4"/>
    <p:sldId id="348" r:id="rId5"/>
    <p:sldId id="350" r:id="rId6"/>
    <p:sldId id="351" r:id="rId7"/>
    <p:sldId id="320" r:id="rId8"/>
    <p:sldId id="347" r:id="rId9"/>
    <p:sldId id="337" r:id="rId10"/>
    <p:sldId id="340" r:id="rId11"/>
    <p:sldId id="349" r:id="rId12"/>
    <p:sldId id="346" r:id="rId13"/>
    <p:sldId id="327" r:id="rId14"/>
    <p:sldId id="328" r:id="rId15"/>
    <p:sldId id="329" r:id="rId16"/>
    <p:sldId id="330" r:id="rId17"/>
    <p:sldId id="331" r:id="rId18"/>
    <p:sldId id="332" r:id="rId19"/>
    <p:sldId id="333" r:id="rId20"/>
    <p:sldId id="336" r:id="rId21"/>
    <p:sldId id="334" r:id="rId22"/>
  </p:sldIdLst>
  <p:sldSz cx="12192000" cy="6858000"/>
  <p:notesSz cx="6954838"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15:guide id="1" orient="horz" pos="2932">
          <p15:clr>
            <a:srgbClr val="A4A3A4"/>
          </p15:clr>
        </p15:guide>
        <p15:guide id="2" pos="219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rry Grimmond" initials="TG"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B06BA"/>
    <a:srgbClr val="CCECFF"/>
    <a:srgbClr val="E3E9F3"/>
    <a:srgbClr val="E9EDF4"/>
    <a:srgbClr val="E6E6E8"/>
    <a:srgbClr val="EAEAEA"/>
    <a:srgbClr val="DDDDDD"/>
    <a:srgbClr val="F319C9"/>
    <a:srgbClr val="29E3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6" autoAdjust="0"/>
    <p:restoredTop sz="61026" autoAdjust="0"/>
  </p:normalViewPr>
  <p:slideViewPr>
    <p:cSldViewPr snapToGrid="0">
      <p:cViewPr>
        <p:scale>
          <a:sx n="108" d="100"/>
          <a:sy n="108" d="100"/>
        </p:scale>
        <p:origin x="-96" y="-192"/>
      </p:cViewPr>
      <p:guideLst>
        <p:guide orient="horz" pos="2160"/>
        <p:guide pos="3840"/>
      </p:guideLst>
    </p:cSldViewPr>
  </p:slideViewPr>
  <p:outlineViewPr>
    <p:cViewPr>
      <p:scale>
        <a:sx n="33" d="100"/>
        <a:sy n="33" d="100"/>
      </p:scale>
      <p:origin x="0" y="-5862"/>
    </p:cViewPr>
  </p:outlin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75" d="100"/>
          <a:sy n="75" d="100"/>
        </p:scale>
        <p:origin x="2010" y="78"/>
      </p:cViewPr>
      <p:guideLst>
        <p:guide orient="horz" pos="2932"/>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erry\Documents\1.%20International\U%20S%20A\AOHP\AOHP%20EXPO-STOP\AOHP%202017%20Survey\EPINet,%20MADPH,%20EXPO%20-%20v3%20Apr%202018.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terry\Documents\1.%20International\U%20S%20A\AOHP\AOHP%20EXPO-STOP\AOHP%202017%20Survey\EPINet,%20MADPH,%20EXPO%20-%20v3%20Apr%202018.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terry\Documents\1.%20International\U%20S%20A\AOHP\AOHP%20EXPO-STOP\AOHP%202015%20survey\AJIC%202016%20calcs%20-%20EPINet,%20MDPH,%20EXPO%20-%20v2%20Mar%2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rAngAx val="1"/>
    </c:view3D>
    <c:floor>
      <c:thickness val="0"/>
    </c:floor>
    <c:sideWall>
      <c:thickness val="0"/>
    </c:sideWall>
    <c:backWall>
      <c:thickness val="0"/>
    </c:backWall>
    <c:plotArea>
      <c:layout>
        <c:manualLayout>
          <c:layoutTarget val="inner"/>
          <c:xMode val="edge"/>
          <c:yMode val="edge"/>
          <c:x val="0.17855345830463265"/>
          <c:y val="7.8877693965972204E-2"/>
          <c:w val="0.76360790814460888"/>
          <c:h val="0.7381760751384886"/>
        </c:manualLayout>
      </c:layout>
      <c:bar3DChart>
        <c:barDir val="col"/>
        <c:grouping val="clustered"/>
        <c:varyColors val="0"/>
        <c:ser>
          <c:idx val="0"/>
          <c:order val="0"/>
          <c:tx>
            <c:strRef>
              <c:f>'AJIC 2016 calcs'!$B$5</c:f>
              <c:strCache>
                <c:ptCount val="1"/>
                <c:pt idx="0">
                  <c:v>EPINet</c:v>
                </c:pt>
              </c:strCache>
            </c:strRef>
          </c:tx>
          <c:spPr>
            <a:solidFill>
              <a:srgbClr val="FF0000"/>
            </a:solidFill>
          </c:spPr>
          <c:invertIfNegative val="0"/>
          <c:dLbls>
            <c:dLbl>
              <c:idx val="0"/>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CC18-488C-AEDF-7C215CCB0D62}"/>
                </c:ext>
              </c:extLst>
            </c:dLbl>
            <c:dLbl>
              <c:idx val="1"/>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B7DF-4C14-BCB2-A721B1E5F528}"/>
                </c:ext>
              </c:extLst>
            </c:dLbl>
            <c:dLbl>
              <c:idx val="17"/>
              <c:layout>
                <c:manualLayout>
                  <c:x val="-1.127024139792335E-3"/>
                  <c:y val="8.0429497739952227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8D20-4E1D-B502-82F290BF428B}"/>
                </c:ext>
              </c:extLst>
            </c:dLbl>
            <c:spPr>
              <a:noFill/>
              <a:ln>
                <a:noFill/>
              </a:ln>
              <a:effectLst/>
            </c:spPr>
            <c:txPr>
              <a:bodyPr wrap="square" lIns="38100" tIns="19050" rIns="38100" bIns="19050" anchor="ctr">
                <a:spAutoFit/>
              </a:bodyPr>
              <a:lstStyle/>
              <a:p>
                <a:pPr>
                  <a:defRPr sz="2000" b="1">
                    <a:solidFill>
                      <a:schemeClr val="bg1"/>
                    </a:solidFill>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ext>
            </c:extLst>
          </c:dLbls>
          <c:cat>
            <c:strRef>
              <c:f>'AJIC 2016 calcs'!$C$4:$T$4</c:f>
              <c:strCache>
                <c:ptCount val="18"/>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strCache>
            </c:strRef>
          </c:cat>
          <c:val>
            <c:numRef>
              <c:f>'AJIC 2016 calcs'!$C$5:$T$5</c:f>
              <c:numCache>
                <c:formatCode>0.0</c:formatCode>
                <c:ptCount val="18"/>
                <c:pt idx="0">
                  <c:v>37.851999999999997</c:v>
                </c:pt>
                <c:pt idx="1">
                  <c:v>22.2</c:v>
                </c:pt>
                <c:pt idx="2">
                  <c:v>22.8</c:v>
                </c:pt>
                <c:pt idx="3">
                  <c:v>23.9</c:v>
                </c:pt>
                <c:pt idx="4">
                  <c:v>26.7</c:v>
                </c:pt>
                <c:pt idx="5">
                  <c:v>26.6</c:v>
                </c:pt>
                <c:pt idx="6">
                  <c:v>27.9</c:v>
                </c:pt>
                <c:pt idx="7">
                  <c:v>28</c:v>
                </c:pt>
                <c:pt idx="8">
                  <c:v>24.3</c:v>
                </c:pt>
                <c:pt idx="9">
                  <c:v>20.2</c:v>
                </c:pt>
                <c:pt idx="10">
                  <c:v>20.100000000000001</c:v>
                </c:pt>
                <c:pt idx="11">
                  <c:v>19.5</c:v>
                </c:pt>
                <c:pt idx="12" formatCode="General">
                  <c:v>23.6</c:v>
                </c:pt>
                <c:pt idx="13" formatCode="General">
                  <c:v>21.4</c:v>
                </c:pt>
                <c:pt idx="14" formatCode="General">
                  <c:v>24.7</c:v>
                </c:pt>
                <c:pt idx="15">
                  <c:v>31.701175153889199</c:v>
                </c:pt>
                <c:pt idx="16" formatCode="General">
                  <c:v>33.700000000000003</c:v>
                </c:pt>
                <c:pt idx="17" formatCode="General">
                  <c:v>33.799999999999997</c:v>
                </c:pt>
              </c:numCache>
            </c:numRef>
          </c:val>
          <c:extLst xmlns:c16r2="http://schemas.microsoft.com/office/drawing/2015/06/chart">
            <c:ext xmlns:c16="http://schemas.microsoft.com/office/drawing/2014/chart" uri="{C3380CC4-5D6E-409C-BE32-E72D297353CC}">
              <c16:uniqueId val="{00000000-B7DF-4C14-BCB2-A721B1E5F528}"/>
            </c:ext>
          </c:extLst>
        </c:ser>
        <c:ser>
          <c:idx val="1"/>
          <c:order val="1"/>
          <c:tx>
            <c:strRef>
              <c:f>'AJIC 2016 calcs'!$B$6</c:f>
              <c:strCache>
                <c:ptCount val="1"/>
                <c:pt idx="0">
                  <c:v>MA DPH</c:v>
                </c:pt>
              </c:strCache>
            </c:strRef>
          </c:tx>
          <c:spPr>
            <a:solidFill>
              <a:srgbClr val="00B0F0"/>
            </a:solidFill>
            <a:ln>
              <a:solidFill>
                <a:schemeClr val="tx1"/>
              </a:solidFill>
            </a:ln>
          </c:spPr>
          <c:invertIfNegative val="0"/>
          <c:cat>
            <c:strRef>
              <c:f>'AJIC 2016 calcs'!$C$4:$T$4</c:f>
              <c:strCache>
                <c:ptCount val="18"/>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strCache>
            </c:strRef>
          </c:cat>
          <c:val>
            <c:numRef>
              <c:f>'AJIC 2016 calcs'!$C$6:$R$6</c:f>
              <c:numCache>
                <c:formatCode>General</c:formatCode>
                <c:ptCount val="16"/>
                <c:pt idx="2" formatCode="0.0">
                  <c:v>26.513951614257174</c:v>
                </c:pt>
                <c:pt idx="3" formatCode="0.0">
                  <c:v>24.576866174272698</c:v>
                </c:pt>
                <c:pt idx="4" formatCode="0.0">
                  <c:v>24.522404940390171</c:v>
                </c:pt>
                <c:pt idx="5" formatCode="0.0">
                  <c:v>24.552215679703828</c:v>
                </c:pt>
                <c:pt idx="6" formatCode="0.0">
                  <c:v>23.553684047132954</c:v>
                </c:pt>
                <c:pt idx="7" formatCode="0.0">
                  <c:v>23.170881752319463</c:v>
                </c:pt>
                <c:pt idx="8" formatCode="0.0">
                  <c:v>23.463546199552745</c:v>
                </c:pt>
                <c:pt idx="9" formatCode="0.0">
                  <c:v>21.325244239538886</c:v>
                </c:pt>
                <c:pt idx="10" formatCode="0.0">
                  <c:v>22.010755022564798</c:v>
                </c:pt>
                <c:pt idx="11" formatCode="0.0">
                  <c:v>21.812272944728431</c:v>
                </c:pt>
                <c:pt idx="12" formatCode="0.0">
                  <c:v>22.777777777777775</c:v>
                </c:pt>
                <c:pt idx="13" formatCode="0.0">
                  <c:v>22.083333333333336</c:v>
                </c:pt>
                <c:pt idx="14" formatCode="0.0">
                  <c:v>22.329427980702963</c:v>
                </c:pt>
                <c:pt idx="15" formatCode="0.0">
                  <c:v>21.614227086183313</c:v>
                </c:pt>
              </c:numCache>
            </c:numRef>
          </c:val>
          <c:extLst xmlns:c16r2="http://schemas.microsoft.com/office/drawing/2015/06/chart">
            <c:ext xmlns:c16="http://schemas.microsoft.com/office/drawing/2014/chart" uri="{C3380CC4-5D6E-409C-BE32-E72D297353CC}">
              <c16:uniqueId val="{00000001-B7DF-4C14-BCB2-A721B1E5F528}"/>
            </c:ext>
          </c:extLst>
        </c:ser>
        <c:ser>
          <c:idx val="2"/>
          <c:order val="2"/>
          <c:tx>
            <c:strRef>
              <c:f>'AJIC 2016 calcs'!$B$7</c:f>
              <c:strCache>
                <c:ptCount val="1"/>
                <c:pt idx="0">
                  <c:v>EXPO-STOP </c:v>
                </c:pt>
              </c:strCache>
            </c:strRef>
          </c:tx>
          <c:spPr>
            <a:solidFill>
              <a:srgbClr val="FFFF00"/>
            </a:solidFill>
            <a:ln>
              <a:solidFill>
                <a:srgbClr val="000000"/>
              </a:solidFill>
            </a:ln>
          </c:spPr>
          <c:invertIfNegative val="0"/>
          <c:dPt>
            <c:idx val="13"/>
            <c:invertIfNegative val="0"/>
            <c:bubble3D val="0"/>
            <c:extLst xmlns:c16r2="http://schemas.microsoft.com/office/drawing/2015/06/chart">
              <c:ext xmlns:c16="http://schemas.microsoft.com/office/drawing/2014/chart" uri="{C3380CC4-5D6E-409C-BE32-E72D297353CC}">
                <c16:uniqueId val="{00000002-B7DF-4C14-BCB2-A721B1E5F528}"/>
              </c:ext>
            </c:extLst>
          </c:dPt>
          <c:dPt>
            <c:idx val="14"/>
            <c:invertIfNegative val="0"/>
            <c:bubble3D val="0"/>
            <c:extLst xmlns:c16r2="http://schemas.microsoft.com/office/drawing/2015/06/chart">
              <c:ext xmlns:c16="http://schemas.microsoft.com/office/drawing/2014/chart" uri="{C3380CC4-5D6E-409C-BE32-E72D297353CC}">
                <c16:uniqueId val="{00000003-B7DF-4C14-BCB2-A721B1E5F528}"/>
              </c:ext>
            </c:extLst>
          </c:dPt>
          <c:dLbls>
            <c:dLbl>
              <c:idx val="17"/>
              <c:layout>
                <c:manualLayout>
                  <c:x val="-1.1270241397921697E-3"/>
                  <c:y val="1.3404916289991988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B7DF-4C14-BCB2-A721B1E5F528}"/>
                </c:ext>
              </c:extLst>
            </c:dLbl>
            <c:spPr>
              <a:noFill/>
              <a:ln>
                <a:noFill/>
              </a:ln>
              <a:effectLst/>
            </c:spPr>
            <c:txPr>
              <a:bodyPr wrap="square" lIns="38100" tIns="19050" rIns="38100" bIns="19050" anchor="ctr">
                <a:spAutoFit/>
              </a:bodyPr>
              <a:lstStyle/>
              <a:p>
                <a:pPr>
                  <a:defRPr sz="2000" b="1">
                    <a:solidFill>
                      <a:schemeClr val="bg1"/>
                    </a:solidFill>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ext>
            </c:extLst>
          </c:dLbls>
          <c:cat>
            <c:strRef>
              <c:f>'AJIC 2016 calcs'!$C$4:$T$4</c:f>
              <c:strCache>
                <c:ptCount val="18"/>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strCache>
            </c:strRef>
          </c:cat>
          <c:val>
            <c:numRef>
              <c:f>'AJIC 2016 calcs'!$C$7:$T$7</c:f>
              <c:numCache>
                <c:formatCode>General</c:formatCode>
                <c:ptCount val="18"/>
                <c:pt idx="11" formatCode="0.0">
                  <c:v>24</c:v>
                </c:pt>
                <c:pt idx="12" formatCode="0.0">
                  <c:v>28.244265699470578</c:v>
                </c:pt>
                <c:pt idx="15" formatCode="0.0">
                  <c:v>25.246272248460894</c:v>
                </c:pt>
                <c:pt idx="16">
                  <c:v>27.8</c:v>
                </c:pt>
                <c:pt idx="17" formatCode="0.0">
                  <c:v>29.309225561946423</c:v>
                </c:pt>
              </c:numCache>
            </c:numRef>
          </c:val>
          <c:extLst xmlns:c16r2="http://schemas.microsoft.com/office/drawing/2015/06/chart">
            <c:ext xmlns:c16="http://schemas.microsoft.com/office/drawing/2014/chart" uri="{C3380CC4-5D6E-409C-BE32-E72D297353CC}">
              <c16:uniqueId val="{00000005-B7DF-4C14-BCB2-A721B1E5F528}"/>
            </c:ext>
          </c:extLst>
        </c:ser>
        <c:dLbls>
          <c:showLegendKey val="0"/>
          <c:showVal val="0"/>
          <c:showCatName val="0"/>
          <c:showSerName val="0"/>
          <c:showPercent val="0"/>
          <c:showBubbleSize val="0"/>
        </c:dLbls>
        <c:gapWidth val="58"/>
        <c:gapDepth val="110"/>
        <c:shape val="box"/>
        <c:axId val="45958656"/>
        <c:axId val="10301376"/>
        <c:axId val="0"/>
      </c:bar3DChart>
      <c:catAx>
        <c:axId val="45958656"/>
        <c:scaling>
          <c:orientation val="minMax"/>
        </c:scaling>
        <c:delete val="0"/>
        <c:axPos val="b"/>
        <c:numFmt formatCode="General" sourceLinked="0"/>
        <c:majorTickMark val="out"/>
        <c:minorTickMark val="none"/>
        <c:tickLblPos val="nextTo"/>
        <c:txPr>
          <a:bodyPr/>
          <a:lstStyle/>
          <a:p>
            <a:pPr>
              <a:defRPr sz="2400" b="1">
                <a:solidFill>
                  <a:schemeClr val="bg1"/>
                </a:solidFill>
              </a:defRPr>
            </a:pPr>
            <a:endParaRPr lang="en-US"/>
          </a:p>
        </c:txPr>
        <c:crossAx val="10301376"/>
        <c:crosses val="autoZero"/>
        <c:auto val="1"/>
        <c:lblAlgn val="ctr"/>
        <c:lblOffset val="100"/>
        <c:noMultiLvlLbl val="0"/>
      </c:catAx>
      <c:valAx>
        <c:axId val="10301376"/>
        <c:scaling>
          <c:orientation val="minMax"/>
        </c:scaling>
        <c:delete val="0"/>
        <c:axPos val="l"/>
        <c:majorGridlines>
          <c:spPr>
            <a:ln>
              <a:noFill/>
            </a:ln>
          </c:spPr>
        </c:majorGridlines>
        <c:numFmt formatCode="0" sourceLinked="0"/>
        <c:majorTickMark val="out"/>
        <c:minorTickMark val="none"/>
        <c:tickLblPos val="nextTo"/>
        <c:txPr>
          <a:bodyPr/>
          <a:lstStyle/>
          <a:p>
            <a:pPr>
              <a:defRPr sz="2000" b="1">
                <a:solidFill>
                  <a:schemeClr val="bg1"/>
                </a:solidFill>
              </a:defRPr>
            </a:pPr>
            <a:endParaRPr lang="en-US"/>
          </a:p>
        </c:txPr>
        <c:crossAx val="45958656"/>
        <c:crosses val="autoZero"/>
        <c:crossBetween val="between"/>
        <c:majorUnit val="10"/>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rAngAx val="1"/>
    </c:view3D>
    <c:floor>
      <c:thickness val="0"/>
    </c:floor>
    <c:sideWall>
      <c:thickness val="0"/>
    </c:sideWall>
    <c:backWall>
      <c:thickness val="0"/>
    </c:backWall>
    <c:plotArea>
      <c:layout>
        <c:manualLayout>
          <c:layoutTarget val="inner"/>
          <c:xMode val="edge"/>
          <c:yMode val="edge"/>
          <c:x val="0.17855345830463265"/>
          <c:y val="7.8877693965972204E-2"/>
          <c:w val="0.76360790814460888"/>
          <c:h val="0.7381760751384886"/>
        </c:manualLayout>
      </c:layout>
      <c:bar3DChart>
        <c:barDir val="col"/>
        <c:grouping val="clustered"/>
        <c:varyColors val="0"/>
        <c:ser>
          <c:idx val="0"/>
          <c:order val="0"/>
          <c:tx>
            <c:strRef>
              <c:f>'AJIC 2016 calcs'!$B$5</c:f>
              <c:strCache>
                <c:ptCount val="1"/>
                <c:pt idx="0">
                  <c:v>EPINet</c:v>
                </c:pt>
              </c:strCache>
            </c:strRef>
          </c:tx>
          <c:spPr>
            <a:solidFill>
              <a:srgbClr val="FF0000"/>
            </a:solidFill>
          </c:spPr>
          <c:invertIfNegative val="0"/>
          <c:dLbls>
            <c:dLbl>
              <c:idx val="1"/>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B7DF-4C14-BCB2-A721B1E5F528}"/>
                </c:ext>
              </c:extLst>
            </c:dLbl>
            <c:dLbl>
              <c:idx val="17"/>
              <c:layout>
                <c:manualLayout>
                  <c:x val="-1.127024139792335E-3"/>
                  <c:y val="8.0429497739952227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8D20-4E1D-B502-82F290BF428B}"/>
                </c:ext>
              </c:extLst>
            </c:dLbl>
            <c:spPr>
              <a:noFill/>
              <a:ln>
                <a:noFill/>
              </a:ln>
              <a:effectLst/>
            </c:spPr>
            <c:txPr>
              <a:bodyPr wrap="square" lIns="38100" tIns="19050" rIns="38100" bIns="19050" anchor="ctr">
                <a:spAutoFit/>
              </a:bodyPr>
              <a:lstStyle/>
              <a:p>
                <a:pPr>
                  <a:defRPr sz="2000" b="1">
                    <a:solidFill>
                      <a:schemeClr val="bg1"/>
                    </a:solidFill>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ext>
            </c:extLst>
          </c:dLbls>
          <c:cat>
            <c:strRef>
              <c:f>'AJIC 2016 calcs'!$C$4:$T$4</c:f>
              <c:strCache>
                <c:ptCount val="18"/>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strCache>
            </c:strRef>
          </c:cat>
          <c:val>
            <c:numRef>
              <c:f>'AJIC 2016 calcs'!$C$5:$T$5</c:f>
              <c:numCache>
                <c:formatCode>0.0</c:formatCode>
                <c:ptCount val="18"/>
                <c:pt idx="0">
                  <c:v>37.851999999999997</c:v>
                </c:pt>
                <c:pt idx="1">
                  <c:v>22.2</c:v>
                </c:pt>
                <c:pt idx="2">
                  <c:v>22.8</c:v>
                </c:pt>
                <c:pt idx="3">
                  <c:v>23.9</c:v>
                </c:pt>
                <c:pt idx="4">
                  <c:v>26.7</c:v>
                </c:pt>
                <c:pt idx="5">
                  <c:v>26.6</c:v>
                </c:pt>
                <c:pt idx="6">
                  <c:v>27.9</c:v>
                </c:pt>
                <c:pt idx="7">
                  <c:v>28</c:v>
                </c:pt>
                <c:pt idx="8">
                  <c:v>24.3</c:v>
                </c:pt>
                <c:pt idx="9">
                  <c:v>20.2</c:v>
                </c:pt>
                <c:pt idx="10">
                  <c:v>20.100000000000001</c:v>
                </c:pt>
                <c:pt idx="11">
                  <c:v>19.5</c:v>
                </c:pt>
                <c:pt idx="12" formatCode="General">
                  <c:v>23.6</c:v>
                </c:pt>
                <c:pt idx="13" formatCode="General">
                  <c:v>21.4</c:v>
                </c:pt>
                <c:pt idx="14" formatCode="General">
                  <c:v>24.7</c:v>
                </c:pt>
                <c:pt idx="15">
                  <c:v>31.701175153889199</c:v>
                </c:pt>
                <c:pt idx="16" formatCode="General">
                  <c:v>33.700000000000003</c:v>
                </c:pt>
                <c:pt idx="17" formatCode="General">
                  <c:v>33.799999999999997</c:v>
                </c:pt>
              </c:numCache>
            </c:numRef>
          </c:val>
          <c:extLst xmlns:c16r2="http://schemas.microsoft.com/office/drawing/2015/06/chart">
            <c:ext xmlns:c16="http://schemas.microsoft.com/office/drawing/2014/chart" uri="{C3380CC4-5D6E-409C-BE32-E72D297353CC}">
              <c16:uniqueId val="{00000000-B7DF-4C14-BCB2-A721B1E5F528}"/>
            </c:ext>
          </c:extLst>
        </c:ser>
        <c:ser>
          <c:idx val="1"/>
          <c:order val="1"/>
          <c:tx>
            <c:strRef>
              <c:f>'AJIC 2016 calcs'!$B$6</c:f>
              <c:strCache>
                <c:ptCount val="1"/>
                <c:pt idx="0">
                  <c:v>MA DPH</c:v>
                </c:pt>
              </c:strCache>
            </c:strRef>
          </c:tx>
          <c:spPr>
            <a:solidFill>
              <a:srgbClr val="00B0F0"/>
            </a:solidFill>
            <a:ln>
              <a:solidFill>
                <a:schemeClr val="tx1"/>
              </a:solidFill>
            </a:ln>
          </c:spPr>
          <c:invertIfNegative val="0"/>
          <c:cat>
            <c:strRef>
              <c:f>'AJIC 2016 calcs'!$C$4:$T$4</c:f>
              <c:strCache>
                <c:ptCount val="18"/>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strCache>
            </c:strRef>
          </c:cat>
          <c:val>
            <c:numRef>
              <c:f>'AJIC 2016 calcs'!$C$6:$R$6</c:f>
              <c:numCache>
                <c:formatCode>General</c:formatCode>
                <c:ptCount val="16"/>
                <c:pt idx="2" formatCode="0.0">
                  <c:v>26.513951614257174</c:v>
                </c:pt>
                <c:pt idx="3" formatCode="0.0">
                  <c:v>24.576866174272698</c:v>
                </c:pt>
                <c:pt idx="4" formatCode="0.0">
                  <c:v>24.522404940390171</c:v>
                </c:pt>
                <c:pt idx="5" formatCode="0.0">
                  <c:v>24.552215679703828</c:v>
                </c:pt>
                <c:pt idx="6" formatCode="0.0">
                  <c:v>23.553684047132954</c:v>
                </c:pt>
                <c:pt idx="7" formatCode="0.0">
                  <c:v>23.170881752319463</c:v>
                </c:pt>
                <c:pt idx="8" formatCode="0.0">
                  <c:v>23.463546199552745</c:v>
                </c:pt>
                <c:pt idx="9" formatCode="0.0">
                  <c:v>21.325244239538886</c:v>
                </c:pt>
                <c:pt idx="10" formatCode="0.0">
                  <c:v>22.010755022564798</c:v>
                </c:pt>
                <c:pt idx="11" formatCode="0.0">
                  <c:v>21.812272944728431</c:v>
                </c:pt>
                <c:pt idx="12" formatCode="0.0">
                  <c:v>22.777777777777775</c:v>
                </c:pt>
                <c:pt idx="13" formatCode="0.0">
                  <c:v>22.083333333333336</c:v>
                </c:pt>
                <c:pt idx="14" formatCode="0.0">
                  <c:v>22.329427980702963</c:v>
                </c:pt>
                <c:pt idx="15" formatCode="0.0">
                  <c:v>21.614227086183313</c:v>
                </c:pt>
              </c:numCache>
            </c:numRef>
          </c:val>
          <c:extLst xmlns:c16r2="http://schemas.microsoft.com/office/drawing/2015/06/chart">
            <c:ext xmlns:c16="http://schemas.microsoft.com/office/drawing/2014/chart" uri="{C3380CC4-5D6E-409C-BE32-E72D297353CC}">
              <c16:uniqueId val="{00000001-B7DF-4C14-BCB2-A721B1E5F528}"/>
            </c:ext>
          </c:extLst>
        </c:ser>
        <c:ser>
          <c:idx val="2"/>
          <c:order val="2"/>
          <c:tx>
            <c:strRef>
              <c:f>'AJIC 2016 calcs'!$B$7</c:f>
              <c:strCache>
                <c:ptCount val="1"/>
                <c:pt idx="0">
                  <c:v>EXPO-STOP </c:v>
                </c:pt>
              </c:strCache>
            </c:strRef>
          </c:tx>
          <c:spPr>
            <a:solidFill>
              <a:srgbClr val="FFFF00"/>
            </a:solidFill>
            <a:ln>
              <a:solidFill>
                <a:srgbClr val="000000"/>
              </a:solidFill>
            </a:ln>
          </c:spPr>
          <c:invertIfNegative val="0"/>
          <c:dPt>
            <c:idx val="13"/>
            <c:invertIfNegative val="0"/>
            <c:bubble3D val="0"/>
            <c:extLst xmlns:c16r2="http://schemas.microsoft.com/office/drawing/2015/06/chart">
              <c:ext xmlns:c16="http://schemas.microsoft.com/office/drawing/2014/chart" uri="{C3380CC4-5D6E-409C-BE32-E72D297353CC}">
                <c16:uniqueId val="{00000002-B7DF-4C14-BCB2-A721B1E5F528}"/>
              </c:ext>
            </c:extLst>
          </c:dPt>
          <c:dPt>
            <c:idx val="14"/>
            <c:invertIfNegative val="0"/>
            <c:bubble3D val="0"/>
            <c:extLst xmlns:c16r2="http://schemas.microsoft.com/office/drawing/2015/06/chart">
              <c:ext xmlns:c16="http://schemas.microsoft.com/office/drawing/2014/chart" uri="{C3380CC4-5D6E-409C-BE32-E72D297353CC}">
                <c16:uniqueId val="{00000003-B7DF-4C14-BCB2-A721B1E5F528}"/>
              </c:ext>
            </c:extLst>
          </c:dPt>
          <c:dLbls>
            <c:dLbl>
              <c:idx val="17"/>
              <c:layout>
                <c:manualLayout>
                  <c:x val="-1.1270241397921697E-3"/>
                  <c:y val="1.3404916289991988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B7DF-4C14-BCB2-A721B1E5F528}"/>
                </c:ext>
              </c:extLst>
            </c:dLbl>
            <c:spPr>
              <a:noFill/>
              <a:ln>
                <a:noFill/>
              </a:ln>
              <a:effectLst/>
            </c:spPr>
            <c:txPr>
              <a:bodyPr wrap="square" lIns="38100" tIns="19050" rIns="38100" bIns="19050" anchor="ctr">
                <a:spAutoFit/>
              </a:bodyPr>
              <a:lstStyle/>
              <a:p>
                <a:pPr>
                  <a:defRPr sz="2000" b="1">
                    <a:solidFill>
                      <a:schemeClr val="bg1"/>
                    </a:solidFill>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ext>
            </c:extLst>
          </c:dLbls>
          <c:cat>
            <c:strRef>
              <c:f>'AJIC 2016 calcs'!$C$4:$T$4</c:f>
              <c:strCache>
                <c:ptCount val="18"/>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strCache>
            </c:strRef>
          </c:cat>
          <c:val>
            <c:numRef>
              <c:f>'AJIC 2016 calcs'!$C$7:$T$7</c:f>
              <c:numCache>
                <c:formatCode>General</c:formatCode>
                <c:ptCount val="18"/>
                <c:pt idx="11" formatCode="0.0">
                  <c:v>24</c:v>
                </c:pt>
                <c:pt idx="12" formatCode="0.0">
                  <c:v>28.244265699470578</c:v>
                </c:pt>
                <c:pt idx="15" formatCode="0.0">
                  <c:v>25.246272248460894</c:v>
                </c:pt>
                <c:pt idx="16">
                  <c:v>27.8</c:v>
                </c:pt>
                <c:pt idx="17" formatCode="0.0">
                  <c:v>29.309225561946423</c:v>
                </c:pt>
              </c:numCache>
            </c:numRef>
          </c:val>
          <c:extLst xmlns:c16r2="http://schemas.microsoft.com/office/drawing/2015/06/chart">
            <c:ext xmlns:c16="http://schemas.microsoft.com/office/drawing/2014/chart" uri="{C3380CC4-5D6E-409C-BE32-E72D297353CC}">
              <c16:uniqueId val="{00000005-B7DF-4C14-BCB2-A721B1E5F528}"/>
            </c:ext>
          </c:extLst>
        </c:ser>
        <c:dLbls>
          <c:showLegendKey val="0"/>
          <c:showVal val="0"/>
          <c:showCatName val="0"/>
          <c:showSerName val="0"/>
          <c:showPercent val="0"/>
          <c:showBubbleSize val="0"/>
        </c:dLbls>
        <c:gapWidth val="58"/>
        <c:gapDepth val="110"/>
        <c:shape val="box"/>
        <c:axId val="46009856"/>
        <c:axId val="83009536"/>
        <c:axId val="0"/>
      </c:bar3DChart>
      <c:catAx>
        <c:axId val="46009856"/>
        <c:scaling>
          <c:orientation val="minMax"/>
        </c:scaling>
        <c:delete val="0"/>
        <c:axPos val="b"/>
        <c:numFmt formatCode="General" sourceLinked="0"/>
        <c:majorTickMark val="out"/>
        <c:minorTickMark val="none"/>
        <c:tickLblPos val="nextTo"/>
        <c:txPr>
          <a:bodyPr/>
          <a:lstStyle/>
          <a:p>
            <a:pPr>
              <a:defRPr sz="2400" b="1">
                <a:solidFill>
                  <a:schemeClr val="bg1"/>
                </a:solidFill>
              </a:defRPr>
            </a:pPr>
            <a:endParaRPr lang="en-US"/>
          </a:p>
        </c:txPr>
        <c:crossAx val="83009536"/>
        <c:crosses val="autoZero"/>
        <c:auto val="1"/>
        <c:lblAlgn val="ctr"/>
        <c:lblOffset val="100"/>
        <c:noMultiLvlLbl val="0"/>
      </c:catAx>
      <c:valAx>
        <c:axId val="83009536"/>
        <c:scaling>
          <c:orientation val="minMax"/>
        </c:scaling>
        <c:delete val="0"/>
        <c:axPos val="l"/>
        <c:majorGridlines>
          <c:spPr>
            <a:ln>
              <a:noFill/>
            </a:ln>
          </c:spPr>
        </c:majorGridlines>
        <c:numFmt formatCode="0" sourceLinked="0"/>
        <c:majorTickMark val="out"/>
        <c:minorTickMark val="none"/>
        <c:tickLblPos val="nextTo"/>
        <c:txPr>
          <a:bodyPr/>
          <a:lstStyle/>
          <a:p>
            <a:pPr>
              <a:defRPr sz="2000" b="1">
                <a:solidFill>
                  <a:schemeClr val="bg1"/>
                </a:solidFill>
              </a:defRPr>
            </a:pPr>
            <a:endParaRPr lang="en-US"/>
          </a:p>
        </c:txPr>
        <c:crossAx val="46009856"/>
        <c:crosses val="autoZero"/>
        <c:crossBetween val="between"/>
        <c:majorUnit val="10"/>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502478020669648E-2"/>
          <c:y val="0.13619162522749845"/>
          <c:w val="0.90309645233045077"/>
          <c:h val="0.75296238633032553"/>
        </c:manualLayout>
      </c:layout>
      <c:barChart>
        <c:barDir val="col"/>
        <c:grouping val="clustered"/>
        <c:varyColors val="0"/>
        <c:ser>
          <c:idx val="0"/>
          <c:order val="0"/>
          <c:tx>
            <c:strRef>
              <c:f>'AJIC 2017 calcs'!$Y$5</c:f>
              <c:strCache>
                <c:ptCount val="1"/>
                <c:pt idx="0">
                  <c:v>EPINet</c:v>
                </c:pt>
              </c:strCache>
            </c:strRef>
          </c:tx>
          <c:spPr>
            <a:solidFill>
              <a:srgbClr val="FF0000"/>
            </a:solidFill>
          </c:spPr>
          <c:invertIfNegative val="0"/>
          <c:dLbls>
            <c:spPr>
              <a:noFill/>
              <a:ln>
                <a:noFill/>
              </a:ln>
              <a:effectLst/>
            </c:spPr>
            <c:txPr>
              <a:bodyPr/>
              <a:lstStyle/>
              <a:p>
                <a:pPr>
                  <a:defRPr sz="2400" b="1">
                    <a:solidFill>
                      <a:schemeClr val="bg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'AJIC 2017 calcs'!$Z$4:$AQ$4</c:f>
              <c:strCache>
                <c:ptCount val="18"/>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strCache>
            </c:strRef>
          </c:cat>
          <c:val>
            <c:numRef>
              <c:f>'AJIC 2017 calcs'!$Z$5:$AN$5</c:f>
              <c:numCache>
                <c:formatCode>0.0</c:formatCode>
                <c:ptCount val="15"/>
                <c:pt idx="0">
                  <c:v>4.3499999999999996</c:v>
                </c:pt>
                <c:pt idx="1">
                  <c:v>2.7</c:v>
                </c:pt>
              </c:numCache>
            </c:numRef>
          </c:val>
          <c:extLst xmlns:c16r2="http://schemas.microsoft.com/office/drawing/2015/06/chart">
            <c:ext xmlns:c16="http://schemas.microsoft.com/office/drawing/2014/chart" uri="{C3380CC4-5D6E-409C-BE32-E72D297353CC}">
              <c16:uniqueId val="{00000000-5002-4E35-B61A-E84698A1C60D}"/>
            </c:ext>
          </c:extLst>
        </c:ser>
        <c:ser>
          <c:idx val="1"/>
          <c:order val="1"/>
          <c:tx>
            <c:strRef>
              <c:f>'AJIC 2017 calcs'!$Y$6</c:f>
              <c:strCache>
                <c:ptCount val="1"/>
                <c:pt idx="0">
                  <c:v>EXPO-STOP </c:v>
                </c:pt>
              </c:strCache>
            </c:strRef>
          </c:tx>
          <c:spPr>
            <a:solidFill>
              <a:srgbClr val="FFFF00"/>
            </a:solidFill>
          </c:spPr>
          <c:invertIfNegative val="0"/>
          <c:dLbls>
            <c:dLbl>
              <c:idx val="11"/>
              <c:layout>
                <c:manualLayout>
                  <c:x val="0"/>
                  <c:y val="1.122685279315257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3CDF-4951-8D7B-BBEB3B10BDB4}"/>
                </c:ext>
              </c:extLst>
            </c:dLbl>
            <c:dLbl>
              <c:idx val="12"/>
              <c:layout>
                <c:manualLayout>
                  <c:x val="0"/>
                  <c:y val="4.4907411172609478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CDF-4951-8D7B-BBEB3B10BDB4}"/>
                </c:ext>
              </c:extLst>
            </c:dLbl>
            <c:dLbl>
              <c:idx val="15"/>
              <c:layout>
                <c:manualLayout>
                  <c:x val="0"/>
                  <c:y val="1.122685279315257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3CDF-4951-8D7B-BBEB3B10BDB4}"/>
                </c:ext>
              </c:extLst>
            </c:dLbl>
            <c:dLbl>
              <c:idx val="16"/>
              <c:layout>
                <c:manualLayout>
                  <c:x val="-1.4581319790846468E-3"/>
                  <c:y val="1.571759391041360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CDF-4951-8D7B-BBEB3B10BDB4}"/>
                </c:ext>
              </c:extLst>
            </c:dLbl>
            <c:dLbl>
              <c:idx val="17"/>
              <c:layout>
                <c:manualLayout>
                  <c:x val="0"/>
                  <c:y val="4.4907411172609478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3864-482C-9774-7289D1453B6A}"/>
                </c:ext>
              </c:extLst>
            </c:dLbl>
            <c:numFmt formatCode="#,##0.0" sourceLinked="0"/>
            <c:spPr>
              <a:noFill/>
              <a:ln>
                <a:noFill/>
              </a:ln>
              <a:effectLst/>
            </c:spPr>
            <c:txPr>
              <a:bodyPr/>
              <a:lstStyle/>
              <a:p>
                <a:pPr>
                  <a:defRPr sz="2400" b="1">
                    <a:solidFill>
                      <a:schemeClr val="bg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'AJIC 2017 calcs'!$Z$4:$AQ$4</c:f>
              <c:strCache>
                <c:ptCount val="18"/>
                <c:pt idx="0">
                  <c:v>00</c:v>
                </c:pt>
                <c:pt idx="1">
                  <c:v>01</c:v>
                </c:pt>
                <c:pt idx="2">
                  <c:v>02</c:v>
                </c:pt>
                <c:pt idx="3">
                  <c:v>03</c:v>
                </c:pt>
                <c:pt idx="4">
                  <c:v>04</c:v>
                </c:pt>
                <c:pt idx="5">
                  <c:v>05</c:v>
                </c:pt>
                <c:pt idx="6">
                  <c:v>06</c:v>
                </c:pt>
                <c:pt idx="7">
                  <c:v>07</c:v>
                </c:pt>
                <c:pt idx="8">
                  <c:v>08</c:v>
                </c:pt>
                <c:pt idx="9">
                  <c:v>09</c:v>
                </c:pt>
                <c:pt idx="10">
                  <c:v>10</c:v>
                </c:pt>
                <c:pt idx="11">
                  <c:v>11</c:v>
                </c:pt>
                <c:pt idx="12">
                  <c:v>12</c:v>
                </c:pt>
                <c:pt idx="13">
                  <c:v>13</c:v>
                </c:pt>
                <c:pt idx="14">
                  <c:v>14</c:v>
                </c:pt>
                <c:pt idx="15">
                  <c:v>15</c:v>
                </c:pt>
                <c:pt idx="16">
                  <c:v>16</c:v>
                </c:pt>
                <c:pt idx="17">
                  <c:v>17</c:v>
                </c:pt>
              </c:strCache>
            </c:strRef>
          </c:cat>
          <c:val>
            <c:numRef>
              <c:f>'AJIC 2017 calcs'!$Z$6:$AQ$6</c:f>
              <c:numCache>
                <c:formatCode>General</c:formatCode>
                <c:ptCount val="18"/>
                <c:pt idx="11" formatCode="_(* #,##0.00_);_(* \(#,##0.00\);_(* &quot;-&quot;??_);_(@_)">
                  <c:v>1.887423763288806</c:v>
                </c:pt>
                <c:pt idx="12" formatCode="0.00">
                  <c:v>2.2184398684213096</c:v>
                </c:pt>
                <c:pt idx="15" formatCode="0.0">
                  <c:v>2.1</c:v>
                </c:pt>
                <c:pt idx="16" formatCode="0.0">
                  <c:v>2.2984412983583686</c:v>
                </c:pt>
                <c:pt idx="17" formatCode="0.0">
                  <c:v>2.5459708454812255</c:v>
                </c:pt>
              </c:numCache>
            </c:numRef>
          </c:val>
          <c:extLst xmlns:c16r2="http://schemas.microsoft.com/office/drawing/2015/06/chart">
            <c:ext xmlns:c16="http://schemas.microsoft.com/office/drawing/2014/chart" uri="{C3380CC4-5D6E-409C-BE32-E72D297353CC}">
              <c16:uniqueId val="{00000001-5002-4E35-B61A-E84698A1C60D}"/>
            </c:ext>
          </c:extLst>
        </c:ser>
        <c:dLbls>
          <c:showLegendKey val="0"/>
          <c:showVal val="0"/>
          <c:showCatName val="0"/>
          <c:showSerName val="0"/>
          <c:showPercent val="0"/>
          <c:showBubbleSize val="0"/>
        </c:dLbls>
        <c:gapWidth val="26"/>
        <c:overlap val="100"/>
        <c:axId val="44328960"/>
        <c:axId val="10301952"/>
      </c:barChart>
      <c:catAx>
        <c:axId val="44328960"/>
        <c:scaling>
          <c:orientation val="minMax"/>
        </c:scaling>
        <c:delete val="0"/>
        <c:axPos val="b"/>
        <c:numFmt formatCode="General" sourceLinked="0"/>
        <c:majorTickMark val="out"/>
        <c:minorTickMark val="none"/>
        <c:tickLblPos val="nextTo"/>
        <c:txPr>
          <a:bodyPr/>
          <a:lstStyle/>
          <a:p>
            <a:pPr>
              <a:defRPr sz="2400" b="1" baseline="0">
                <a:solidFill>
                  <a:schemeClr val="bg1"/>
                </a:solidFill>
              </a:defRPr>
            </a:pPr>
            <a:endParaRPr lang="en-US"/>
          </a:p>
        </c:txPr>
        <c:crossAx val="10301952"/>
        <c:crosses val="autoZero"/>
        <c:auto val="1"/>
        <c:lblAlgn val="ctr"/>
        <c:lblOffset val="50"/>
        <c:tickLblSkip val="1"/>
        <c:noMultiLvlLbl val="0"/>
      </c:catAx>
      <c:valAx>
        <c:axId val="10301952"/>
        <c:scaling>
          <c:orientation val="minMax"/>
        </c:scaling>
        <c:delete val="0"/>
        <c:axPos val="l"/>
        <c:majorGridlines>
          <c:spPr>
            <a:ln>
              <a:noFill/>
            </a:ln>
          </c:spPr>
        </c:majorGridlines>
        <c:numFmt formatCode="0.0" sourceLinked="1"/>
        <c:majorTickMark val="out"/>
        <c:minorTickMark val="none"/>
        <c:tickLblPos val="nextTo"/>
        <c:txPr>
          <a:bodyPr/>
          <a:lstStyle/>
          <a:p>
            <a:pPr>
              <a:defRPr sz="2400" b="1">
                <a:solidFill>
                  <a:schemeClr val="bg1"/>
                </a:solidFill>
              </a:defRPr>
            </a:pPr>
            <a:endParaRPr lang="en-US"/>
          </a:p>
        </c:txPr>
        <c:crossAx val="44328960"/>
        <c:crosses val="autoZero"/>
        <c:crossBetween val="between"/>
        <c:majorUnit val="1"/>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40175" y="0"/>
            <a:ext cx="3013075" cy="466725"/>
          </a:xfrm>
          <a:prstGeom prst="rect">
            <a:avLst/>
          </a:prstGeom>
        </p:spPr>
        <p:txBody>
          <a:bodyPr vert="horz" lIns="91440" tIns="45720" rIns="91440" bIns="45720" rtlCol="0"/>
          <a:lstStyle>
            <a:lvl1pPr algn="r">
              <a:defRPr sz="1200"/>
            </a:lvl1pPr>
          </a:lstStyle>
          <a:p>
            <a:fld id="{318DEB91-1F7A-47A9-AF1C-4852F82D2209}" type="datetimeFigureOut">
              <a:rPr lang="en-US" smtClean="0"/>
              <a:t>10/18/2018</a:t>
            </a:fld>
            <a:endParaRPr lang="en-US"/>
          </a:p>
        </p:txBody>
      </p:sp>
      <p:sp>
        <p:nvSpPr>
          <p:cNvPr id="4" name="Footer Placeholder 3"/>
          <p:cNvSpPr>
            <a:spLocks noGrp="1"/>
          </p:cNvSpPr>
          <p:nvPr>
            <p:ph type="ftr" sz="quarter" idx="2"/>
          </p:nvPr>
        </p:nvSpPr>
        <p:spPr>
          <a:xfrm>
            <a:off x="0" y="8842375"/>
            <a:ext cx="30130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40175" y="8842375"/>
            <a:ext cx="3013075" cy="466725"/>
          </a:xfrm>
          <a:prstGeom prst="rect">
            <a:avLst/>
          </a:prstGeom>
        </p:spPr>
        <p:txBody>
          <a:bodyPr vert="horz" lIns="91440" tIns="45720" rIns="91440" bIns="45720" rtlCol="0" anchor="b"/>
          <a:lstStyle>
            <a:lvl1pPr algn="r">
              <a:defRPr sz="1200"/>
            </a:lvl1pPr>
          </a:lstStyle>
          <a:p>
            <a:fld id="{50D3EBFF-2072-43F3-B714-BD003E5FA1F7}" type="slidenum">
              <a:rPr lang="en-US" smtClean="0"/>
              <a:t>‹#›</a:t>
            </a:fld>
            <a:endParaRPr lang="en-US"/>
          </a:p>
        </p:txBody>
      </p:sp>
    </p:spTree>
    <p:extLst>
      <p:ext uri="{BB962C8B-B14F-4D97-AF65-F5344CB8AC3E}">
        <p14:creationId xmlns:p14="http://schemas.microsoft.com/office/powerpoint/2010/main" val="3245920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6725"/>
          </a:xfrm>
          <a:prstGeom prst="rect">
            <a:avLst/>
          </a:prstGeom>
        </p:spPr>
        <p:txBody>
          <a:bodyPr vert="horz" lIns="92930" tIns="46465" rIns="92930" bIns="46465"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40175" y="0"/>
            <a:ext cx="3013075" cy="466725"/>
          </a:xfrm>
          <a:prstGeom prst="rect">
            <a:avLst/>
          </a:prstGeom>
        </p:spPr>
        <p:txBody>
          <a:bodyPr vert="horz" lIns="92930" tIns="46465" rIns="92930" bIns="46465" rtlCol="0"/>
          <a:lstStyle>
            <a:lvl1pPr algn="r" eaLnBrk="1" fontAlgn="auto" hangingPunct="1">
              <a:spcBef>
                <a:spcPts val="0"/>
              </a:spcBef>
              <a:spcAft>
                <a:spcPts val="0"/>
              </a:spcAft>
              <a:defRPr sz="1200">
                <a:latin typeface="+mn-lt"/>
              </a:defRPr>
            </a:lvl1pPr>
          </a:lstStyle>
          <a:p>
            <a:pPr>
              <a:defRPr/>
            </a:pPr>
            <a:fld id="{F6C20E49-BCA9-430B-A937-AC864AE934CC}" type="datetimeFigureOut">
              <a:rPr lang="en-US"/>
              <a:pPr>
                <a:defRPr/>
              </a:pPr>
              <a:t>10/18/2018</a:t>
            </a:fld>
            <a:endParaRPr lang="en-US"/>
          </a:p>
        </p:txBody>
      </p:sp>
      <p:sp>
        <p:nvSpPr>
          <p:cNvPr id="4" name="Slide Image Placeholder 3"/>
          <p:cNvSpPr>
            <a:spLocks noGrp="1" noRot="1" noChangeAspect="1"/>
          </p:cNvSpPr>
          <p:nvPr>
            <p:ph type="sldImg" idx="2"/>
          </p:nvPr>
        </p:nvSpPr>
        <p:spPr>
          <a:xfrm>
            <a:off x="685800" y="1163638"/>
            <a:ext cx="5583238" cy="3141662"/>
          </a:xfrm>
          <a:prstGeom prst="rect">
            <a:avLst/>
          </a:prstGeom>
          <a:noFill/>
          <a:ln w="12700">
            <a:solidFill>
              <a:prstClr val="black"/>
            </a:solidFill>
          </a:ln>
        </p:spPr>
        <p:txBody>
          <a:bodyPr vert="horz" lIns="92930" tIns="46465" rIns="92930" bIns="46465" rtlCol="0" anchor="ctr"/>
          <a:lstStyle/>
          <a:p>
            <a:pPr lvl="0"/>
            <a:endParaRPr lang="en-US" noProof="0"/>
          </a:p>
        </p:txBody>
      </p:sp>
      <p:sp>
        <p:nvSpPr>
          <p:cNvPr id="5" name="Notes Placeholder 4"/>
          <p:cNvSpPr>
            <a:spLocks noGrp="1"/>
          </p:cNvSpPr>
          <p:nvPr>
            <p:ph type="body" sz="quarter" idx="3"/>
          </p:nvPr>
        </p:nvSpPr>
        <p:spPr>
          <a:xfrm>
            <a:off x="695325" y="4479925"/>
            <a:ext cx="5564188" cy="3665538"/>
          </a:xfrm>
          <a:prstGeom prst="rect">
            <a:avLst/>
          </a:prstGeom>
        </p:spPr>
        <p:txBody>
          <a:bodyPr vert="horz" lIns="92930" tIns="46465" rIns="92930" bIns="46465"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375"/>
            <a:ext cx="3013075" cy="466725"/>
          </a:xfrm>
          <a:prstGeom prst="rect">
            <a:avLst/>
          </a:prstGeom>
        </p:spPr>
        <p:txBody>
          <a:bodyPr vert="horz" lIns="92930" tIns="46465" rIns="92930" bIns="46465"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40175" y="8842375"/>
            <a:ext cx="3013075" cy="466725"/>
          </a:xfrm>
          <a:prstGeom prst="rect">
            <a:avLst/>
          </a:prstGeom>
        </p:spPr>
        <p:txBody>
          <a:bodyPr vert="horz" wrap="square" lIns="92930" tIns="46465" rIns="92930" bIns="46465" numCol="1" anchor="b" anchorCtr="0" compatLnSpc="1">
            <a:prstTxWarp prst="textNoShape">
              <a:avLst/>
            </a:prstTxWarp>
          </a:bodyPr>
          <a:lstStyle>
            <a:lvl1pPr algn="r" eaLnBrk="1" hangingPunct="1">
              <a:defRPr sz="1200" smtClean="0"/>
            </a:lvl1pPr>
          </a:lstStyle>
          <a:p>
            <a:pPr>
              <a:defRPr/>
            </a:pPr>
            <a:fld id="{34E87655-D176-4104-8B76-30EBF197DC17}" type="slidenum">
              <a:rPr lang="en-US" altLang="en-US"/>
              <a:pPr>
                <a:defRPr/>
              </a:pPr>
              <a:t>‹#›</a:t>
            </a:fld>
            <a:endParaRPr lang="en-US" altLang="en-US"/>
          </a:p>
        </p:txBody>
      </p:sp>
    </p:spTree>
    <p:extLst>
      <p:ext uri="{BB962C8B-B14F-4D97-AF65-F5344CB8AC3E}">
        <p14:creationId xmlns:p14="http://schemas.microsoft.com/office/powerpoint/2010/main" val="20094210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974725" y="1163638"/>
            <a:ext cx="5005388" cy="28162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xfrm>
            <a:off x="695325" y="4260501"/>
            <a:ext cx="5564188" cy="3884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28688" eaLnBrk="1" hangingPunct="1">
              <a:spcBef>
                <a:spcPct val="0"/>
              </a:spcBef>
            </a:pPr>
            <a:endParaRPr lang="en-US" altLang="en-US" dirty="0">
              <a:latin typeface="Arial" charset="0"/>
            </a:endParaRPr>
          </a:p>
          <a:p>
            <a:pPr defTabSz="928688" eaLnBrk="1" hangingPunct="1">
              <a:spcBef>
                <a:spcPct val="0"/>
              </a:spcBef>
            </a:pPr>
            <a:endParaRPr lang="en-US" altLang="en-US" dirty="0">
              <a:latin typeface="Arial" charset="0"/>
            </a:endParaRP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54063" indent="-288925">
              <a:defRPr>
                <a:solidFill>
                  <a:schemeClr val="tx1"/>
                </a:solidFill>
                <a:latin typeface="Calibri" pitchFamily="34" charset="0"/>
              </a:defRPr>
            </a:lvl2pPr>
            <a:lvl3pPr marL="1160463" indent="-231775">
              <a:defRPr>
                <a:solidFill>
                  <a:schemeClr val="tx1"/>
                </a:solidFill>
                <a:latin typeface="Calibri" pitchFamily="34" charset="0"/>
              </a:defRPr>
            </a:lvl3pPr>
            <a:lvl4pPr marL="1625600" indent="-231775">
              <a:defRPr>
                <a:solidFill>
                  <a:schemeClr val="tx1"/>
                </a:solidFill>
                <a:latin typeface="Calibri" pitchFamily="34" charset="0"/>
              </a:defRPr>
            </a:lvl4pPr>
            <a:lvl5pPr marL="2090738" indent="-231775">
              <a:defRPr>
                <a:solidFill>
                  <a:schemeClr val="tx1"/>
                </a:solidFill>
                <a:latin typeface="Calibri" pitchFamily="34" charset="0"/>
              </a:defRPr>
            </a:lvl5pPr>
            <a:lvl6pPr marL="2547938" indent="-231775" eaLnBrk="0" fontAlgn="base" hangingPunct="0">
              <a:spcBef>
                <a:spcPct val="0"/>
              </a:spcBef>
              <a:spcAft>
                <a:spcPct val="0"/>
              </a:spcAft>
              <a:defRPr>
                <a:solidFill>
                  <a:schemeClr val="tx1"/>
                </a:solidFill>
                <a:latin typeface="Calibri" pitchFamily="34" charset="0"/>
              </a:defRPr>
            </a:lvl6pPr>
            <a:lvl7pPr marL="3005138" indent="-231775" eaLnBrk="0" fontAlgn="base" hangingPunct="0">
              <a:spcBef>
                <a:spcPct val="0"/>
              </a:spcBef>
              <a:spcAft>
                <a:spcPct val="0"/>
              </a:spcAft>
              <a:defRPr>
                <a:solidFill>
                  <a:schemeClr val="tx1"/>
                </a:solidFill>
                <a:latin typeface="Calibri" pitchFamily="34" charset="0"/>
              </a:defRPr>
            </a:lvl7pPr>
            <a:lvl8pPr marL="3462338" indent="-231775" eaLnBrk="0" fontAlgn="base" hangingPunct="0">
              <a:spcBef>
                <a:spcPct val="0"/>
              </a:spcBef>
              <a:spcAft>
                <a:spcPct val="0"/>
              </a:spcAft>
              <a:defRPr>
                <a:solidFill>
                  <a:schemeClr val="tx1"/>
                </a:solidFill>
                <a:latin typeface="Calibri" pitchFamily="34" charset="0"/>
              </a:defRPr>
            </a:lvl8pPr>
            <a:lvl9pPr marL="3919538" indent="-231775" eaLnBrk="0" fontAlgn="base" hangingPunct="0">
              <a:spcBef>
                <a:spcPct val="0"/>
              </a:spcBef>
              <a:spcAft>
                <a:spcPct val="0"/>
              </a:spcAft>
              <a:defRPr>
                <a:solidFill>
                  <a:schemeClr val="tx1"/>
                </a:solidFill>
                <a:latin typeface="Calibri" pitchFamily="34" charset="0"/>
              </a:defRPr>
            </a:lvl9pPr>
          </a:lstStyle>
          <a:p>
            <a:fld id="{6D6B53BB-7FE3-49B4-A517-A3A12279139E}" type="slidenum">
              <a:rPr lang="en-US" altLang="en-US">
                <a:latin typeface="Arial" charset="0"/>
              </a:rPr>
              <a:pPr/>
              <a:t>1</a:t>
            </a:fld>
            <a:endParaRPr lang="en-US" altLang="en-US" dirty="0">
              <a:latin typeface="Arial" charset="0"/>
            </a:endParaRPr>
          </a:p>
        </p:txBody>
      </p:sp>
    </p:spTree>
    <p:extLst>
      <p:ext uri="{BB962C8B-B14F-4D97-AF65-F5344CB8AC3E}">
        <p14:creationId xmlns:p14="http://schemas.microsoft.com/office/powerpoint/2010/main" val="18512538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xfrm>
            <a:off x="563563" y="488950"/>
            <a:ext cx="5959475"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350148" y="3910838"/>
            <a:ext cx="6214622" cy="4939257"/>
          </a:xfrm>
        </p:spPr>
        <p:txBody>
          <a:bodyPr/>
          <a:lstStyle/>
          <a:p>
            <a:pPr>
              <a:defRPr/>
            </a:pPr>
            <a:r>
              <a:rPr lang="en-US" sz="1400" b="1" dirty="0"/>
              <a:t>[LINDA]</a:t>
            </a:r>
          </a:p>
          <a:p>
            <a:pPr>
              <a:defRPr/>
            </a:pPr>
            <a:r>
              <a:rPr lang="en-US" dirty="0"/>
              <a:t>Many useful tips have been identified over the years by interviewing Employee Health personnel at these and other “Exposure Safe” hospitals.  We go into more detail in the AOHP Journal– this morning I want to share a few favorites</a:t>
            </a:r>
          </a:p>
          <a:p>
            <a:pPr>
              <a:defRPr/>
            </a:pPr>
            <a:r>
              <a:rPr lang="en-US" b="1" dirty="0"/>
              <a:t>EDUCATION</a:t>
            </a:r>
            <a:r>
              <a:rPr lang="en-US" dirty="0"/>
              <a:t>:  Don’t assume clinicians new to your facility – including physicians and Interns and Residents--are familiar with your particular safety-engineered devices. “Exposure Safe” hospitals require all new clinicians demonstrate competency on all new devices.</a:t>
            </a:r>
          </a:p>
          <a:p>
            <a:pPr>
              <a:defRPr/>
            </a:pPr>
            <a:endParaRPr lang="en-US" dirty="0"/>
          </a:p>
          <a:p>
            <a:pPr>
              <a:defRPr/>
            </a:pPr>
            <a:r>
              <a:rPr lang="en-US" b="1" dirty="0"/>
              <a:t>COMMUNICATION</a:t>
            </a:r>
            <a:r>
              <a:rPr lang="en-US" dirty="0"/>
              <a:t>: “Exposure Safe” facilities align their initiatives and reporting with their organization’s terminology and methodology “style” --  this could be “Lean”, “Standard Work”, A-3.  This allows your exposure prevention approach and success to stand next to all others --Much more likely to be recognized and appreciated in the annual list of “success stories” – than a ‘one-off’ stand alone campaign.</a:t>
            </a:r>
          </a:p>
          <a:p>
            <a:pPr>
              <a:defRPr/>
            </a:pPr>
            <a:endParaRPr lang="en-US" dirty="0"/>
          </a:p>
          <a:p>
            <a:pPr>
              <a:defRPr/>
            </a:pPr>
            <a:r>
              <a:rPr lang="en-US" b="1" dirty="0"/>
              <a:t>INVESTIGATION:  </a:t>
            </a:r>
            <a:r>
              <a:rPr lang="en-US" dirty="0"/>
              <a:t>“Exposure Safe” facilities “Drill Down’’– conducting a through root-cause analysis on every incident – and these investigations involve senior leadership</a:t>
            </a:r>
          </a:p>
          <a:p>
            <a:pPr>
              <a:defRPr/>
            </a:pPr>
            <a:endParaRPr lang="en-US" dirty="0"/>
          </a:p>
          <a:p>
            <a:pPr>
              <a:defRPr/>
            </a:pPr>
            <a:r>
              <a:rPr lang="en-US" b="1" dirty="0"/>
              <a:t>ENGAGEMENT:  </a:t>
            </a:r>
            <a:r>
              <a:rPr lang="en-US" dirty="0"/>
              <a:t>“Exposure Safe” facilities hold both the front-line care giver and the management responsible for assuring safety.  One of my favorite research studies is was by Carol Gershon demonstrating how “Safety Climate” flows across all  areas– </a:t>
            </a:r>
          </a:p>
          <a:p>
            <a:pPr>
              <a:defRPr/>
            </a:pPr>
            <a:r>
              <a:rPr lang="en-US" i="1" dirty="0"/>
              <a:t>“Employees who perceived strong senior leadership support f</a:t>
            </a:r>
            <a:r>
              <a:rPr lang="en-US" sz="1400" i="1" dirty="0"/>
              <a:t>or safety and who received high levels of safety-related feedback and training were </a:t>
            </a:r>
            <a:r>
              <a:rPr lang="en-US" sz="1400" i="1" u="sng" dirty="0"/>
              <a:t>half as likely</a:t>
            </a:r>
            <a:r>
              <a:rPr lang="en-US" sz="1400" i="1" dirty="0"/>
              <a:t> to experience blood or body fluid exposure incidents.”</a:t>
            </a:r>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marL="171422" indent="-171422">
              <a:buFont typeface="Arial" panose="020B0604020202020204" pitchFamily="34" charset="0"/>
              <a:buChar char="•"/>
              <a:defRPr/>
            </a:pPr>
            <a:endParaRPr lang="en-US" dirty="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1847" indent="-284244">
              <a:defRPr>
                <a:solidFill>
                  <a:schemeClr val="tx1"/>
                </a:solidFill>
                <a:latin typeface="Calibri" pitchFamily="34" charset="0"/>
              </a:defRPr>
            </a:lvl2pPr>
            <a:lvl3pPr marL="1141663" indent="-228020">
              <a:defRPr>
                <a:solidFill>
                  <a:schemeClr val="tx1"/>
                </a:solidFill>
                <a:latin typeface="Calibri" pitchFamily="34" charset="0"/>
              </a:defRPr>
            </a:lvl3pPr>
            <a:lvl4pPr marL="1599265" indent="-228020">
              <a:defRPr>
                <a:solidFill>
                  <a:schemeClr val="tx1"/>
                </a:solidFill>
                <a:latin typeface="Calibri" pitchFamily="34" charset="0"/>
              </a:defRPr>
            </a:lvl4pPr>
            <a:lvl5pPr marL="2056868" indent="-228020">
              <a:defRPr>
                <a:solidFill>
                  <a:schemeClr val="tx1"/>
                </a:solidFill>
                <a:latin typeface="Calibri" pitchFamily="34" charset="0"/>
              </a:defRPr>
            </a:lvl5pPr>
            <a:lvl6pPr marL="2506661" indent="-228020" eaLnBrk="0" fontAlgn="base" hangingPunct="0">
              <a:spcBef>
                <a:spcPct val="0"/>
              </a:spcBef>
              <a:spcAft>
                <a:spcPct val="0"/>
              </a:spcAft>
              <a:defRPr>
                <a:solidFill>
                  <a:schemeClr val="tx1"/>
                </a:solidFill>
                <a:latin typeface="Calibri" pitchFamily="34" charset="0"/>
              </a:defRPr>
            </a:lvl6pPr>
            <a:lvl7pPr marL="2956455" indent="-228020" eaLnBrk="0" fontAlgn="base" hangingPunct="0">
              <a:spcBef>
                <a:spcPct val="0"/>
              </a:spcBef>
              <a:spcAft>
                <a:spcPct val="0"/>
              </a:spcAft>
              <a:defRPr>
                <a:solidFill>
                  <a:schemeClr val="tx1"/>
                </a:solidFill>
                <a:latin typeface="Calibri" pitchFamily="34" charset="0"/>
              </a:defRPr>
            </a:lvl7pPr>
            <a:lvl8pPr marL="3406248" indent="-228020" eaLnBrk="0" fontAlgn="base" hangingPunct="0">
              <a:spcBef>
                <a:spcPct val="0"/>
              </a:spcBef>
              <a:spcAft>
                <a:spcPct val="0"/>
              </a:spcAft>
              <a:defRPr>
                <a:solidFill>
                  <a:schemeClr val="tx1"/>
                </a:solidFill>
                <a:latin typeface="Calibri" pitchFamily="34" charset="0"/>
              </a:defRPr>
            </a:lvl8pPr>
            <a:lvl9pPr marL="3856041" indent="-228020" eaLnBrk="0" fontAlgn="base" hangingPunct="0">
              <a:spcBef>
                <a:spcPct val="0"/>
              </a:spcBef>
              <a:spcAft>
                <a:spcPct val="0"/>
              </a:spcAft>
              <a:defRPr>
                <a:solidFill>
                  <a:schemeClr val="tx1"/>
                </a:solidFill>
                <a:latin typeface="Calibri" pitchFamily="34" charset="0"/>
              </a:defRPr>
            </a:lvl9pPr>
          </a:lstStyle>
          <a:p>
            <a:fld id="{6041F400-798C-42CA-98DA-9B517FFAD655}" type="slidenum">
              <a:rPr lang="en-US" altLang="en-US"/>
              <a:pPr/>
              <a:t>13</a:t>
            </a:fld>
            <a:endParaRPr lang="en-US" altLang="en-US" dirty="0"/>
          </a:p>
        </p:txBody>
      </p:sp>
    </p:spTree>
    <p:extLst>
      <p:ext uri="{BB962C8B-B14F-4D97-AF65-F5344CB8AC3E}">
        <p14:creationId xmlns:p14="http://schemas.microsoft.com/office/powerpoint/2010/main" val="1879314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xfrm>
            <a:off x="563563" y="488950"/>
            <a:ext cx="5959475"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350148" y="3910838"/>
            <a:ext cx="6214622" cy="4939257"/>
          </a:xfrm>
        </p:spPr>
        <p:txBody>
          <a:bodyPr/>
          <a:lstStyle/>
          <a:p>
            <a:pPr>
              <a:defRPr/>
            </a:pPr>
            <a:r>
              <a:rPr lang="en-US" sz="1400" b="1" dirty="0"/>
              <a:t>[LINDA]</a:t>
            </a:r>
          </a:p>
          <a:p>
            <a:pPr>
              <a:defRPr/>
            </a:pPr>
            <a:r>
              <a:rPr lang="en-US" dirty="0"/>
              <a:t>Many useful tips have been identified over the years by interviewing Employee Health personnel at these and other “Exposure Safe” hospitals.  We go into more detail in the AOHP Journal– this morning I want to share a few favorites</a:t>
            </a:r>
          </a:p>
          <a:p>
            <a:pPr>
              <a:defRPr/>
            </a:pPr>
            <a:r>
              <a:rPr lang="en-US" b="1" dirty="0"/>
              <a:t>EDUCATION</a:t>
            </a:r>
            <a:r>
              <a:rPr lang="en-US" dirty="0"/>
              <a:t>:  Don’t assume clinicians new to your facility – including physicians and Interns and Residents--are familiar with your particular safety-engineered devices. “Exposure Safe” hospitals require all new clinicians demonstrate competency on all new devices.</a:t>
            </a:r>
          </a:p>
          <a:p>
            <a:pPr>
              <a:defRPr/>
            </a:pPr>
            <a:endParaRPr lang="en-US" dirty="0"/>
          </a:p>
          <a:p>
            <a:pPr>
              <a:defRPr/>
            </a:pPr>
            <a:r>
              <a:rPr lang="en-US" b="1" dirty="0"/>
              <a:t>COMMUNICATION</a:t>
            </a:r>
            <a:r>
              <a:rPr lang="en-US" dirty="0"/>
              <a:t>: “Exposure Safe” facilities align their initiatives and reporting with their organization’s terminology and methodology “style” --  this could be “Lean”, “Standard Work”, A-3.  This allows your exposure prevention approach and success to stand next to all others --Much more likely to be recognized and appreciated in the annual list of “success stories” – than a ‘one-off’ stand alone campaign.</a:t>
            </a:r>
          </a:p>
          <a:p>
            <a:pPr>
              <a:defRPr/>
            </a:pPr>
            <a:endParaRPr lang="en-US" dirty="0"/>
          </a:p>
          <a:p>
            <a:pPr>
              <a:defRPr/>
            </a:pPr>
            <a:r>
              <a:rPr lang="en-US" b="1" dirty="0"/>
              <a:t>INVESTIGATION:  </a:t>
            </a:r>
            <a:r>
              <a:rPr lang="en-US" dirty="0"/>
              <a:t>“Exposure Safe” facilities “Drill Down’’– conducting a through root-cause analysis on every incident – and these investigations involve senior leadership</a:t>
            </a:r>
          </a:p>
          <a:p>
            <a:pPr>
              <a:defRPr/>
            </a:pPr>
            <a:endParaRPr lang="en-US" dirty="0"/>
          </a:p>
          <a:p>
            <a:pPr>
              <a:defRPr/>
            </a:pPr>
            <a:r>
              <a:rPr lang="en-US" b="1" dirty="0"/>
              <a:t>ENGAGEMENT:  </a:t>
            </a:r>
            <a:r>
              <a:rPr lang="en-US" dirty="0"/>
              <a:t>“Exposure Safe” facilities hold both the front-line care giver and the management responsible for assuring safety.  One of my favorite research studies is was by Carol Gershon demonstrating how “Safety Climate” flows across all  areas– </a:t>
            </a:r>
          </a:p>
          <a:p>
            <a:pPr>
              <a:defRPr/>
            </a:pPr>
            <a:r>
              <a:rPr lang="en-US" i="1" dirty="0"/>
              <a:t>“Employees who perceived strong senior leadership support f</a:t>
            </a:r>
            <a:r>
              <a:rPr lang="en-US" sz="1400" i="1" dirty="0"/>
              <a:t>or safety and who received high levels of safety-related feedback and training were </a:t>
            </a:r>
            <a:r>
              <a:rPr lang="en-US" sz="1400" i="1" u="sng" dirty="0"/>
              <a:t>half as likely</a:t>
            </a:r>
            <a:r>
              <a:rPr lang="en-US" sz="1400" i="1" dirty="0"/>
              <a:t> to experience blood or body fluid exposure incidents.”</a:t>
            </a:r>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marL="171422" indent="-171422">
              <a:buFont typeface="Arial" panose="020B0604020202020204" pitchFamily="34" charset="0"/>
              <a:buChar char="•"/>
              <a:defRPr/>
            </a:pPr>
            <a:endParaRPr lang="en-US" dirty="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1847" indent="-284244">
              <a:defRPr>
                <a:solidFill>
                  <a:schemeClr val="tx1"/>
                </a:solidFill>
                <a:latin typeface="Calibri" pitchFamily="34" charset="0"/>
              </a:defRPr>
            </a:lvl2pPr>
            <a:lvl3pPr marL="1141663" indent="-228020">
              <a:defRPr>
                <a:solidFill>
                  <a:schemeClr val="tx1"/>
                </a:solidFill>
                <a:latin typeface="Calibri" pitchFamily="34" charset="0"/>
              </a:defRPr>
            </a:lvl3pPr>
            <a:lvl4pPr marL="1599265" indent="-228020">
              <a:defRPr>
                <a:solidFill>
                  <a:schemeClr val="tx1"/>
                </a:solidFill>
                <a:latin typeface="Calibri" pitchFamily="34" charset="0"/>
              </a:defRPr>
            </a:lvl4pPr>
            <a:lvl5pPr marL="2056868" indent="-228020">
              <a:defRPr>
                <a:solidFill>
                  <a:schemeClr val="tx1"/>
                </a:solidFill>
                <a:latin typeface="Calibri" pitchFamily="34" charset="0"/>
              </a:defRPr>
            </a:lvl5pPr>
            <a:lvl6pPr marL="2506661" indent="-228020" eaLnBrk="0" fontAlgn="base" hangingPunct="0">
              <a:spcBef>
                <a:spcPct val="0"/>
              </a:spcBef>
              <a:spcAft>
                <a:spcPct val="0"/>
              </a:spcAft>
              <a:defRPr>
                <a:solidFill>
                  <a:schemeClr val="tx1"/>
                </a:solidFill>
                <a:latin typeface="Calibri" pitchFamily="34" charset="0"/>
              </a:defRPr>
            </a:lvl6pPr>
            <a:lvl7pPr marL="2956455" indent="-228020" eaLnBrk="0" fontAlgn="base" hangingPunct="0">
              <a:spcBef>
                <a:spcPct val="0"/>
              </a:spcBef>
              <a:spcAft>
                <a:spcPct val="0"/>
              </a:spcAft>
              <a:defRPr>
                <a:solidFill>
                  <a:schemeClr val="tx1"/>
                </a:solidFill>
                <a:latin typeface="Calibri" pitchFamily="34" charset="0"/>
              </a:defRPr>
            </a:lvl7pPr>
            <a:lvl8pPr marL="3406248" indent="-228020" eaLnBrk="0" fontAlgn="base" hangingPunct="0">
              <a:spcBef>
                <a:spcPct val="0"/>
              </a:spcBef>
              <a:spcAft>
                <a:spcPct val="0"/>
              </a:spcAft>
              <a:defRPr>
                <a:solidFill>
                  <a:schemeClr val="tx1"/>
                </a:solidFill>
                <a:latin typeface="Calibri" pitchFamily="34" charset="0"/>
              </a:defRPr>
            </a:lvl8pPr>
            <a:lvl9pPr marL="3856041" indent="-228020" eaLnBrk="0" fontAlgn="base" hangingPunct="0">
              <a:spcBef>
                <a:spcPct val="0"/>
              </a:spcBef>
              <a:spcAft>
                <a:spcPct val="0"/>
              </a:spcAft>
              <a:defRPr>
                <a:solidFill>
                  <a:schemeClr val="tx1"/>
                </a:solidFill>
                <a:latin typeface="Calibri" pitchFamily="34" charset="0"/>
              </a:defRPr>
            </a:lvl9pPr>
          </a:lstStyle>
          <a:p>
            <a:fld id="{6041F400-798C-42CA-98DA-9B517FFAD655}" type="slidenum">
              <a:rPr lang="en-US" altLang="en-US"/>
              <a:pPr/>
              <a:t>14</a:t>
            </a:fld>
            <a:endParaRPr lang="en-US" altLang="en-US" dirty="0"/>
          </a:p>
        </p:txBody>
      </p:sp>
    </p:spTree>
    <p:extLst>
      <p:ext uri="{BB962C8B-B14F-4D97-AF65-F5344CB8AC3E}">
        <p14:creationId xmlns:p14="http://schemas.microsoft.com/office/powerpoint/2010/main" val="4039786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xfrm>
            <a:off x="563563" y="488950"/>
            <a:ext cx="5959475"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350148" y="3910838"/>
            <a:ext cx="6214622" cy="4939257"/>
          </a:xfrm>
        </p:spPr>
        <p:txBody>
          <a:bodyPr/>
          <a:lstStyle/>
          <a:p>
            <a:pPr>
              <a:defRPr/>
            </a:pPr>
            <a:r>
              <a:rPr lang="en-US" sz="1400" b="1" dirty="0"/>
              <a:t>[LINDA]</a:t>
            </a:r>
          </a:p>
          <a:p>
            <a:pPr>
              <a:defRPr/>
            </a:pPr>
            <a:r>
              <a:rPr lang="en-US" dirty="0"/>
              <a:t>Many useful tips have been identified over the years by interviewing Employee Health personnel at these and other “Exposure Safe” hospitals.  We go into more detail in the AOHP Journal– this morning I want to share a few favorites</a:t>
            </a:r>
          </a:p>
          <a:p>
            <a:pPr>
              <a:defRPr/>
            </a:pPr>
            <a:r>
              <a:rPr lang="en-US" b="1" dirty="0"/>
              <a:t>EDUCATION</a:t>
            </a:r>
            <a:r>
              <a:rPr lang="en-US" dirty="0"/>
              <a:t>:  Don’t assume clinicians new to your facility – including physicians and Interns and Residents--are familiar with your particular safety-engineered devices. “Exposure Safe” hospitals require all new clinicians demonstrate competency on all new devices.</a:t>
            </a:r>
          </a:p>
          <a:p>
            <a:pPr>
              <a:defRPr/>
            </a:pPr>
            <a:endParaRPr lang="en-US" dirty="0"/>
          </a:p>
          <a:p>
            <a:pPr>
              <a:defRPr/>
            </a:pPr>
            <a:r>
              <a:rPr lang="en-US" b="1" dirty="0"/>
              <a:t>COMMUNICATION</a:t>
            </a:r>
            <a:r>
              <a:rPr lang="en-US" dirty="0"/>
              <a:t>: “Exposure Safe” facilities align their initiatives and reporting with their organization’s terminology and methodology “style” --  this could be “Lean”, “Standard Work”, A-3.  This allows your exposure prevention approach and success to stand next to all others --Much more likely to be recognized and appreciated in the annual list of “success stories” – than a ‘one-off’ stand alone campaign.</a:t>
            </a:r>
          </a:p>
          <a:p>
            <a:pPr>
              <a:defRPr/>
            </a:pPr>
            <a:endParaRPr lang="en-US" dirty="0"/>
          </a:p>
          <a:p>
            <a:pPr>
              <a:defRPr/>
            </a:pPr>
            <a:r>
              <a:rPr lang="en-US" b="1" dirty="0"/>
              <a:t>INVESTIGATION:  </a:t>
            </a:r>
            <a:r>
              <a:rPr lang="en-US" dirty="0"/>
              <a:t>“Exposure Safe” facilities “Drill Down’’– conducting a through root-cause analysis on every incident – and these investigations involve senior leadership</a:t>
            </a:r>
          </a:p>
          <a:p>
            <a:pPr>
              <a:defRPr/>
            </a:pPr>
            <a:endParaRPr lang="en-US" dirty="0"/>
          </a:p>
          <a:p>
            <a:pPr>
              <a:defRPr/>
            </a:pPr>
            <a:r>
              <a:rPr lang="en-US" b="1" dirty="0"/>
              <a:t>ENGAGEMENT:  </a:t>
            </a:r>
            <a:r>
              <a:rPr lang="en-US" dirty="0"/>
              <a:t>“Exposure Safe” facilities hold both the front-line care giver and the management responsible for assuring safety.  One of my favorite research studies is was by Carol Gershon demonstrating how “Safety Climate” flows across all  areas– </a:t>
            </a:r>
          </a:p>
          <a:p>
            <a:pPr>
              <a:defRPr/>
            </a:pPr>
            <a:r>
              <a:rPr lang="en-US" i="1" dirty="0"/>
              <a:t>“Employees who perceived strong senior leadership support f</a:t>
            </a:r>
            <a:r>
              <a:rPr lang="en-US" sz="1400" i="1" dirty="0"/>
              <a:t>or safety and who received high levels of safety-related feedback and training were </a:t>
            </a:r>
            <a:r>
              <a:rPr lang="en-US" sz="1400" i="1" u="sng" dirty="0"/>
              <a:t>half as likely</a:t>
            </a:r>
            <a:r>
              <a:rPr lang="en-US" sz="1400" i="1" dirty="0"/>
              <a:t> to experience blood or body fluid exposure incidents.”</a:t>
            </a:r>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marL="171422" indent="-171422">
              <a:buFont typeface="Arial" panose="020B0604020202020204" pitchFamily="34" charset="0"/>
              <a:buChar char="•"/>
              <a:defRPr/>
            </a:pPr>
            <a:endParaRPr lang="en-US" dirty="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1847" indent="-284244">
              <a:defRPr>
                <a:solidFill>
                  <a:schemeClr val="tx1"/>
                </a:solidFill>
                <a:latin typeface="Calibri" pitchFamily="34" charset="0"/>
              </a:defRPr>
            </a:lvl2pPr>
            <a:lvl3pPr marL="1141663" indent="-228020">
              <a:defRPr>
                <a:solidFill>
                  <a:schemeClr val="tx1"/>
                </a:solidFill>
                <a:latin typeface="Calibri" pitchFamily="34" charset="0"/>
              </a:defRPr>
            </a:lvl3pPr>
            <a:lvl4pPr marL="1599265" indent="-228020">
              <a:defRPr>
                <a:solidFill>
                  <a:schemeClr val="tx1"/>
                </a:solidFill>
                <a:latin typeface="Calibri" pitchFamily="34" charset="0"/>
              </a:defRPr>
            </a:lvl4pPr>
            <a:lvl5pPr marL="2056868" indent="-228020">
              <a:defRPr>
                <a:solidFill>
                  <a:schemeClr val="tx1"/>
                </a:solidFill>
                <a:latin typeface="Calibri" pitchFamily="34" charset="0"/>
              </a:defRPr>
            </a:lvl5pPr>
            <a:lvl6pPr marL="2506661" indent="-228020" eaLnBrk="0" fontAlgn="base" hangingPunct="0">
              <a:spcBef>
                <a:spcPct val="0"/>
              </a:spcBef>
              <a:spcAft>
                <a:spcPct val="0"/>
              </a:spcAft>
              <a:defRPr>
                <a:solidFill>
                  <a:schemeClr val="tx1"/>
                </a:solidFill>
                <a:latin typeface="Calibri" pitchFamily="34" charset="0"/>
              </a:defRPr>
            </a:lvl6pPr>
            <a:lvl7pPr marL="2956455" indent="-228020" eaLnBrk="0" fontAlgn="base" hangingPunct="0">
              <a:spcBef>
                <a:spcPct val="0"/>
              </a:spcBef>
              <a:spcAft>
                <a:spcPct val="0"/>
              </a:spcAft>
              <a:defRPr>
                <a:solidFill>
                  <a:schemeClr val="tx1"/>
                </a:solidFill>
                <a:latin typeface="Calibri" pitchFamily="34" charset="0"/>
              </a:defRPr>
            </a:lvl7pPr>
            <a:lvl8pPr marL="3406248" indent="-228020" eaLnBrk="0" fontAlgn="base" hangingPunct="0">
              <a:spcBef>
                <a:spcPct val="0"/>
              </a:spcBef>
              <a:spcAft>
                <a:spcPct val="0"/>
              </a:spcAft>
              <a:defRPr>
                <a:solidFill>
                  <a:schemeClr val="tx1"/>
                </a:solidFill>
                <a:latin typeface="Calibri" pitchFamily="34" charset="0"/>
              </a:defRPr>
            </a:lvl8pPr>
            <a:lvl9pPr marL="3856041" indent="-228020" eaLnBrk="0" fontAlgn="base" hangingPunct="0">
              <a:spcBef>
                <a:spcPct val="0"/>
              </a:spcBef>
              <a:spcAft>
                <a:spcPct val="0"/>
              </a:spcAft>
              <a:defRPr>
                <a:solidFill>
                  <a:schemeClr val="tx1"/>
                </a:solidFill>
                <a:latin typeface="Calibri" pitchFamily="34" charset="0"/>
              </a:defRPr>
            </a:lvl9pPr>
          </a:lstStyle>
          <a:p>
            <a:fld id="{6041F400-798C-42CA-98DA-9B517FFAD655}" type="slidenum">
              <a:rPr lang="en-US" altLang="en-US"/>
              <a:pPr/>
              <a:t>15</a:t>
            </a:fld>
            <a:endParaRPr lang="en-US" altLang="en-US" dirty="0"/>
          </a:p>
        </p:txBody>
      </p:sp>
    </p:spTree>
    <p:extLst>
      <p:ext uri="{BB962C8B-B14F-4D97-AF65-F5344CB8AC3E}">
        <p14:creationId xmlns:p14="http://schemas.microsoft.com/office/powerpoint/2010/main" val="4017273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xfrm>
            <a:off x="563563" y="488950"/>
            <a:ext cx="5959475"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350148" y="3910838"/>
            <a:ext cx="6214622" cy="4939257"/>
          </a:xfrm>
        </p:spPr>
        <p:txBody>
          <a:bodyPr/>
          <a:lstStyle/>
          <a:p>
            <a:pPr>
              <a:defRPr/>
            </a:pPr>
            <a:r>
              <a:rPr lang="en-US" sz="1400" b="1" dirty="0"/>
              <a:t>[LINDA]</a:t>
            </a:r>
          </a:p>
          <a:p>
            <a:pPr>
              <a:defRPr/>
            </a:pPr>
            <a:r>
              <a:rPr lang="en-US" dirty="0"/>
              <a:t>Many useful tips have been identified over the years by interviewing Employee Health personnel at these and other “Exposure Safe” hospitals.  We go into more detail in the AOHP Journal– this morning I want to share a few favorites</a:t>
            </a:r>
          </a:p>
          <a:p>
            <a:pPr>
              <a:defRPr/>
            </a:pPr>
            <a:r>
              <a:rPr lang="en-US" b="1" dirty="0"/>
              <a:t>EDUCATION</a:t>
            </a:r>
            <a:r>
              <a:rPr lang="en-US" dirty="0"/>
              <a:t>:  Don’t assume clinicians new to your facility – including physicians and Interns and Residents--are familiar with your particular safety-engineered devices. “Exposure Safe” hospitals require all new clinicians demonstrate competency on all new devices.</a:t>
            </a:r>
          </a:p>
          <a:p>
            <a:pPr>
              <a:defRPr/>
            </a:pPr>
            <a:endParaRPr lang="en-US" dirty="0"/>
          </a:p>
          <a:p>
            <a:pPr>
              <a:defRPr/>
            </a:pPr>
            <a:r>
              <a:rPr lang="en-US" b="1" dirty="0"/>
              <a:t>COMMUNICATION</a:t>
            </a:r>
            <a:r>
              <a:rPr lang="en-US" dirty="0"/>
              <a:t>: “Exposure Safe” facilities align their initiatives and reporting with their organization’s terminology and methodology “style” --  this could be “Lean”, “Standard Work”, A-3.  This allows your exposure prevention approach and success to stand next to all others --Much more likely to be recognized and appreciated in the annual list of “success stories” – than a ‘one-off’ stand alone campaign.</a:t>
            </a:r>
          </a:p>
          <a:p>
            <a:pPr>
              <a:defRPr/>
            </a:pPr>
            <a:endParaRPr lang="en-US" dirty="0"/>
          </a:p>
          <a:p>
            <a:pPr>
              <a:defRPr/>
            </a:pPr>
            <a:r>
              <a:rPr lang="en-US" b="1" dirty="0"/>
              <a:t>INVESTIGATION:  </a:t>
            </a:r>
            <a:r>
              <a:rPr lang="en-US" dirty="0"/>
              <a:t>“Exposure Safe” facilities “Drill Down’’– conducting a through root-cause analysis on every incident – and these investigations involve senior leadership</a:t>
            </a:r>
          </a:p>
          <a:p>
            <a:pPr>
              <a:defRPr/>
            </a:pPr>
            <a:endParaRPr lang="en-US" dirty="0"/>
          </a:p>
          <a:p>
            <a:pPr>
              <a:defRPr/>
            </a:pPr>
            <a:r>
              <a:rPr lang="en-US" b="1" dirty="0"/>
              <a:t>ENGAGEMENT:  </a:t>
            </a:r>
            <a:r>
              <a:rPr lang="en-US" dirty="0"/>
              <a:t>“Exposure Safe” facilities hold both the front-line care giver and the management responsible for assuring safety.  One of my favorite research studies is was by Carol Gershon demonstrating how “Safety Climate” flows across all  areas– </a:t>
            </a:r>
          </a:p>
          <a:p>
            <a:pPr>
              <a:defRPr/>
            </a:pPr>
            <a:r>
              <a:rPr lang="en-US" i="1" dirty="0"/>
              <a:t>“Employees who perceived strong senior leadership support f</a:t>
            </a:r>
            <a:r>
              <a:rPr lang="en-US" sz="1400" i="1" dirty="0"/>
              <a:t>or safety and who received high levels of safety-related feedback and training were </a:t>
            </a:r>
            <a:r>
              <a:rPr lang="en-US" sz="1400" i="1" u="sng" dirty="0"/>
              <a:t>half as likely</a:t>
            </a:r>
            <a:r>
              <a:rPr lang="en-US" sz="1400" i="1" dirty="0"/>
              <a:t> to experience blood or body fluid exposure incidents.”</a:t>
            </a:r>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marL="171422" indent="-171422">
              <a:buFont typeface="Arial" panose="020B0604020202020204" pitchFamily="34" charset="0"/>
              <a:buChar char="•"/>
              <a:defRPr/>
            </a:pPr>
            <a:endParaRPr lang="en-US" dirty="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1847" indent="-284244">
              <a:defRPr>
                <a:solidFill>
                  <a:schemeClr val="tx1"/>
                </a:solidFill>
                <a:latin typeface="Calibri" pitchFamily="34" charset="0"/>
              </a:defRPr>
            </a:lvl2pPr>
            <a:lvl3pPr marL="1141663" indent="-228020">
              <a:defRPr>
                <a:solidFill>
                  <a:schemeClr val="tx1"/>
                </a:solidFill>
                <a:latin typeface="Calibri" pitchFamily="34" charset="0"/>
              </a:defRPr>
            </a:lvl3pPr>
            <a:lvl4pPr marL="1599265" indent="-228020">
              <a:defRPr>
                <a:solidFill>
                  <a:schemeClr val="tx1"/>
                </a:solidFill>
                <a:latin typeface="Calibri" pitchFamily="34" charset="0"/>
              </a:defRPr>
            </a:lvl4pPr>
            <a:lvl5pPr marL="2056868" indent="-228020">
              <a:defRPr>
                <a:solidFill>
                  <a:schemeClr val="tx1"/>
                </a:solidFill>
                <a:latin typeface="Calibri" pitchFamily="34" charset="0"/>
              </a:defRPr>
            </a:lvl5pPr>
            <a:lvl6pPr marL="2506661" indent="-228020" eaLnBrk="0" fontAlgn="base" hangingPunct="0">
              <a:spcBef>
                <a:spcPct val="0"/>
              </a:spcBef>
              <a:spcAft>
                <a:spcPct val="0"/>
              </a:spcAft>
              <a:defRPr>
                <a:solidFill>
                  <a:schemeClr val="tx1"/>
                </a:solidFill>
                <a:latin typeface="Calibri" pitchFamily="34" charset="0"/>
              </a:defRPr>
            </a:lvl6pPr>
            <a:lvl7pPr marL="2956455" indent="-228020" eaLnBrk="0" fontAlgn="base" hangingPunct="0">
              <a:spcBef>
                <a:spcPct val="0"/>
              </a:spcBef>
              <a:spcAft>
                <a:spcPct val="0"/>
              </a:spcAft>
              <a:defRPr>
                <a:solidFill>
                  <a:schemeClr val="tx1"/>
                </a:solidFill>
                <a:latin typeface="Calibri" pitchFamily="34" charset="0"/>
              </a:defRPr>
            </a:lvl7pPr>
            <a:lvl8pPr marL="3406248" indent="-228020" eaLnBrk="0" fontAlgn="base" hangingPunct="0">
              <a:spcBef>
                <a:spcPct val="0"/>
              </a:spcBef>
              <a:spcAft>
                <a:spcPct val="0"/>
              </a:spcAft>
              <a:defRPr>
                <a:solidFill>
                  <a:schemeClr val="tx1"/>
                </a:solidFill>
                <a:latin typeface="Calibri" pitchFamily="34" charset="0"/>
              </a:defRPr>
            </a:lvl8pPr>
            <a:lvl9pPr marL="3856041" indent="-228020" eaLnBrk="0" fontAlgn="base" hangingPunct="0">
              <a:spcBef>
                <a:spcPct val="0"/>
              </a:spcBef>
              <a:spcAft>
                <a:spcPct val="0"/>
              </a:spcAft>
              <a:defRPr>
                <a:solidFill>
                  <a:schemeClr val="tx1"/>
                </a:solidFill>
                <a:latin typeface="Calibri" pitchFamily="34" charset="0"/>
              </a:defRPr>
            </a:lvl9pPr>
          </a:lstStyle>
          <a:p>
            <a:fld id="{6041F400-798C-42CA-98DA-9B517FFAD655}" type="slidenum">
              <a:rPr lang="en-US" altLang="en-US"/>
              <a:pPr/>
              <a:t>16</a:t>
            </a:fld>
            <a:endParaRPr lang="en-US" altLang="en-US" dirty="0"/>
          </a:p>
        </p:txBody>
      </p:sp>
    </p:spTree>
    <p:extLst>
      <p:ext uri="{BB962C8B-B14F-4D97-AF65-F5344CB8AC3E}">
        <p14:creationId xmlns:p14="http://schemas.microsoft.com/office/powerpoint/2010/main" val="11607141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xfrm>
            <a:off x="563563" y="488950"/>
            <a:ext cx="5959475"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350148" y="3910838"/>
            <a:ext cx="6214622" cy="4939257"/>
          </a:xfrm>
        </p:spPr>
        <p:txBody>
          <a:bodyPr/>
          <a:lstStyle/>
          <a:p>
            <a:pPr>
              <a:defRPr/>
            </a:pPr>
            <a:r>
              <a:rPr lang="en-US" sz="1400" b="1" dirty="0"/>
              <a:t>[LINDA]</a:t>
            </a:r>
          </a:p>
          <a:p>
            <a:pPr>
              <a:defRPr/>
            </a:pPr>
            <a:r>
              <a:rPr lang="en-US" dirty="0"/>
              <a:t>Many useful tips have been identified over the years by interviewing Employee Health personnel at these and other “Exposure Safe” hospitals.  We go into more detail in the AOHP Journal– this morning I want to share a few favorites</a:t>
            </a:r>
          </a:p>
          <a:p>
            <a:pPr>
              <a:defRPr/>
            </a:pPr>
            <a:r>
              <a:rPr lang="en-US" b="1" dirty="0"/>
              <a:t>EDUCATION</a:t>
            </a:r>
            <a:r>
              <a:rPr lang="en-US" dirty="0"/>
              <a:t>:  Don’t assume clinicians new to your facility – including physicians and Interns and Residents--are familiar with your particular safety-engineered devices. “Exposure Safe” hospitals require all new clinicians demonstrate competency on all new devices.</a:t>
            </a:r>
          </a:p>
          <a:p>
            <a:pPr>
              <a:defRPr/>
            </a:pPr>
            <a:endParaRPr lang="en-US" dirty="0"/>
          </a:p>
          <a:p>
            <a:pPr>
              <a:defRPr/>
            </a:pPr>
            <a:r>
              <a:rPr lang="en-US" b="1" dirty="0"/>
              <a:t>COMMUNICATION</a:t>
            </a:r>
            <a:r>
              <a:rPr lang="en-US" dirty="0"/>
              <a:t>: “Exposure Safe” facilities align their initiatives and reporting with their organization’s terminology and methodology “style” --  this could be “Lean”, “Standard Work”, A-3.  This allows your exposure prevention approach and success to stand next to all others --Much more likely to be recognized and appreciated in the annual list of “success stories” – than a ‘one-off’ stand alone campaign.</a:t>
            </a:r>
          </a:p>
          <a:p>
            <a:pPr>
              <a:defRPr/>
            </a:pPr>
            <a:endParaRPr lang="en-US" dirty="0"/>
          </a:p>
          <a:p>
            <a:pPr>
              <a:defRPr/>
            </a:pPr>
            <a:r>
              <a:rPr lang="en-US" b="1" dirty="0"/>
              <a:t>INVESTIGATION:  </a:t>
            </a:r>
            <a:r>
              <a:rPr lang="en-US" dirty="0"/>
              <a:t>“Exposure Safe” facilities “Drill Down’’– conducting a through root-cause analysis on every incident – and these investigations involve senior leadership</a:t>
            </a:r>
          </a:p>
          <a:p>
            <a:pPr>
              <a:defRPr/>
            </a:pPr>
            <a:endParaRPr lang="en-US" dirty="0"/>
          </a:p>
          <a:p>
            <a:pPr>
              <a:defRPr/>
            </a:pPr>
            <a:r>
              <a:rPr lang="en-US" b="1" dirty="0"/>
              <a:t>ENGAGEMENT:  </a:t>
            </a:r>
            <a:r>
              <a:rPr lang="en-US" dirty="0"/>
              <a:t>“Exposure Safe” facilities hold both the front-line care giver and the management responsible for assuring safety.  One of my favorite research studies is was by Carol Gershon demonstrating how “Safety Climate” flows across all  areas– </a:t>
            </a:r>
          </a:p>
          <a:p>
            <a:pPr>
              <a:defRPr/>
            </a:pPr>
            <a:r>
              <a:rPr lang="en-US" i="1" dirty="0"/>
              <a:t>“Employees who perceived strong senior leadership support f</a:t>
            </a:r>
            <a:r>
              <a:rPr lang="en-US" sz="1400" i="1" dirty="0"/>
              <a:t>or safety and who received high levels of safety-related feedback and training were </a:t>
            </a:r>
            <a:r>
              <a:rPr lang="en-US" sz="1400" i="1" u="sng" dirty="0"/>
              <a:t>half as likely</a:t>
            </a:r>
            <a:r>
              <a:rPr lang="en-US" sz="1400" i="1" dirty="0"/>
              <a:t> to experience blood or body fluid exposure incidents.”</a:t>
            </a:r>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marL="171422" indent="-171422">
              <a:buFont typeface="Arial" panose="020B0604020202020204" pitchFamily="34" charset="0"/>
              <a:buChar char="•"/>
              <a:defRPr/>
            </a:pPr>
            <a:endParaRPr lang="en-US" dirty="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1847" indent="-284244">
              <a:defRPr>
                <a:solidFill>
                  <a:schemeClr val="tx1"/>
                </a:solidFill>
                <a:latin typeface="Calibri" pitchFamily="34" charset="0"/>
              </a:defRPr>
            </a:lvl2pPr>
            <a:lvl3pPr marL="1141663" indent="-228020">
              <a:defRPr>
                <a:solidFill>
                  <a:schemeClr val="tx1"/>
                </a:solidFill>
                <a:latin typeface="Calibri" pitchFamily="34" charset="0"/>
              </a:defRPr>
            </a:lvl3pPr>
            <a:lvl4pPr marL="1599265" indent="-228020">
              <a:defRPr>
                <a:solidFill>
                  <a:schemeClr val="tx1"/>
                </a:solidFill>
                <a:latin typeface="Calibri" pitchFamily="34" charset="0"/>
              </a:defRPr>
            </a:lvl4pPr>
            <a:lvl5pPr marL="2056868" indent="-228020">
              <a:defRPr>
                <a:solidFill>
                  <a:schemeClr val="tx1"/>
                </a:solidFill>
                <a:latin typeface="Calibri" pitchFamily="34" charset="0"/>
              </a:defRPr>
            </a:lvl5pPr>
            <a:lvl6pPr marL="2506661" indent="-228020" eaLnBrk="0" fontAlgn="base" hangingPunct="0">
              <a:spcBef>
                <a:spcPct val="0"/>
              </a:spcBef>
              <a:spcAft>
                <a:spcPct val="0"/>
              </a:spcAft>
              <a:defRPr>
                <a:solidFill>
                  <a:schemeClr val="tx1"/>
                </a:solidFill>
                <a:latin typeface="Calibri" pitchFamily="34" charset="0"/>
              </a:defRPr>
            </a:lvl6pPr>
            <a:lvl7pPr marL="2956455" indent="-228020" eaLnBrk="0" fontAlgn="base" hangingPunct="0">
              <a:spcBef>
                <a:spcPct val="0"/>
              </a:spcBef>
              <a:spcAft>
                <a:spcPct val="0"/>
              </a:spcAft>
              <a:defRPr>
                <a:solidFill>
                  <a:schemeClr val="tx1"/>
                </a:solidFill>
                <a:latin typeface="Calibri" pitchFamily="34" charset="0"/>
              </a:defRPr>
            </a:lvl7pPr>
            <a:lvl8pPr marL="3406248" indent="-228020" eaLnBrk="0" fontAlgn="base" hangingPunct="0">
              <a:spcBef>
                <a:spcPct val="0"/>
              </a:spcBef>
              <a:spcAft>
                <a:spcPct val="0"/>
              </a:spcAft>
              <a:defRPr>
                <a:solidFill>
                  <a:schemeClr val="tx1"/>
                </a:solidFill>
                <a:latin typeface="Calibri" pitchFamily="34" charset="0"/>
              </a:defRPr>
            </a:lvl8pPr>
            <a:lvl9pPr marL="3856041" indent="-228020" eaLnBrk="0" fontAlgn="base" hangingPunct="0">
              <a:spcBef>
                <a:spcPct val="0"/>
              </a:spcBef>
              <a:spcAft>
                <a:spcPct val="0"/>
              </a:spcAft>
              <a:defRPr>
                <a:solidFill>
                  <a:schemeClr val="tx1"/>
                </a:solidFill>
                <a:latin typeface="Calibri" pitchFamily="34" charset="0"/>
              </a:defRPr>
            </a:lvl9pPr>
          </a:lstStyle>
          <a:p>
            <a:fld id="{6041F400-798C-42CA-98DA-9B517FFAD655}" type="slidenum">
              <a:rPr lang="en-US" altLang="en-US"/>
              <a:pPr/>
              <a:t>17</a:t>
            </a:fld>
            <a:endParaRPr lang="en-US" altLang="en-US" dirty="0"/>
          </a:p>
        </p:txBody>
      </p:sp>
    </p:spTree>
    <p:extLst>
      <p:ext uri="{BB962C8B-B14F-4D97-AF65-F5344CB8AC3E}">
        <p14:creationId xmlns:p14="http://schemas.microsoft.com/office/powerpoint/2010/main" val="25815453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4E87655-D176-4104-8B76-30EBF197DC17}" type="slidenum">
              <a:rPr lang="en-US" altLang="en-US" smtClean="0"/>
              <a:pPr>
                <a:defRPr/>
              </a:pPr>
              <a:t>18</a:t>
            </a:fld>
            <a:endParaRPr lang="en-US" altLang="en-US" dirty="0"/>
          </a:p>
        </p:txBody>
      </p:sp>
    </p:spTree>
    <p:extLst>
      <p:ext uri="{BB962C8B-B14F-4D97-AF65-F5344CB8AC3E}">
        <p14:creationId xmlns:p14="http://schemas.microsoft.com/office/powerpoint/2010/main" val="27976810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63638"/>
            <a:ext cx="5583238"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FCAA0-AE0E-4806-9057-0DCC425DF461}" type="slidenum">
              <a:rPr lang="en-US" smtClean="0"/>
              <a:t>19</a:t>
            </a:fld>
            <a:endParaRPr lang="en-US"/>
          </a:p>
        </p:txBody>
      </p:sp>
    </p:spTree>
    <p:extLst>
      <p:ext uri="{BB962C8B-B14F-4D97-AF65-F5344CB8AC3E}">
        <p14:creationId xmlns:p14="http://schemas.microsoft.com/office/powerpoint/2010/main" val="42530004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506413" y="989013"/>
            <a:ext cx="5759450" cy="32400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1847" indent="-284244">
              <a:defRPr>
                <a:solidFill>
                  <a:schemeClr val="tx1"/>
                </a:solidFill>
                <a:latin typeface="Calibri" pitchFamily="34" charset="0"/>
              </a:defRPr>
            </a:lvl2pPr>
            <a:lvl3pPr marL="1141663" indent="-228020">
              <a:defRPr>
                <a:solidFill>
                  <a:schemeClr val="tx1"/>
                </a:solidFill>
                <a:latin typeface="Calibri" pitchFamily="34" charset="0"/>
              </a:defRPr>
            </a:lvl3pPr>
            <a:lvl4pPr marL="1599265" indent="-228020">
              <a:defRPr>
                <a:solidFill>
                  <a:schemeClr val="tx1"/>
                </a:solidFill>
                <a:latin typeface="Calibri" pitchFamily="34" charset="0"/>
              </a:defRPr>
            </a:lvl4pPr>
            <a:lvl5pPr marL="2056868" indent="-228020">
              <a:defRPr>
                <a:solidFill>
                  <a:schemeClr val="tx1"/>
                </a:solidFill>
                <a:latin typeface="Calibri" pitchFamily="34" charset="0"/>
              </a:defRPr>
            </a:lvl5pPr>
            <a:lvl6pPr marL="2506661" indent="-228020" eaLnBrk="0" fontAlgn="base" hangingPunct="0">
              <a:spcBef>
                <a:spcPct val="0"/>
              </a:spcBef>
              <a:spcAft>
                <a:spcPct val="0"/>
              </a:spcAft>
              <a:defRPr>
                <a:solidFill>
                  <a:schemeClr val="tx1"/>
                </a:solidFill>
                <a:latin typeface="Calibri" pitchFamily="34" charset="0"/>
              </a:defRPr>
            </a:lvl6pPr>
            <a:lvl7pPr marL="2956455" indent="-228020" eaLnBrk="0" fontAlgn="base" hangingPunct="0">
              <a:spcBef>
                <a:spcPct val="0"/>
              </a:spcBef>
              <a:spcAft>
                <a:spcPct val="0"/>
              </a:spcAft>
              <a:defRPr>
                <a:solidFill>
                  <a:schemeClr val="tx1"/>
                </a:solidFill>
                <a:latin typeface="Calibri" pitchFamily="34" charset="0"/>
              </a:defRPr>
            </a:lvl7pPr>
            <a:lvl8pPr marL="3406248" indent="-228020" eaLnBrk="0" fontAlgn="base" hangingPunct="0">
              <a:spcBef>
                <a:spcPct val="0"/>
              </a:spcBef>
              <a:spcAft>
                <a:spcPct val="0"/>
              </a:spcAft>
              <a:defRPr>
                <a:solidFill>
                  <a:schemeClr val="tx1"/>
                </a:solidFill>
                <a:latin typeface="Calibri" pitchFamily="34" charset="0"/>
              </a:defRPr>
            </a:lvl8pPr>
            <a:lvl9pPr marL="3856041" indent="-228020" eaLnBrk="0" fontAlgn="base" hangingPunct="0">
              <a:spcBef>
                <a:spcPct val="0"/>
              </a:spcBef>
              <a:spcAft>
                <a:spcPct val="0"/>
              </a:spcAft>
              <a:defRPr>
                <a:solidFill>
                  <a:schemeClr val="tx1"/>
                </a:solidFill>
                <a:latin typeface="Calibri" pitchFamily="34" charset="0"/>
              </a:defRPr>
            </a:lvl9pPr>
          </a:lstStyle>
          <a:p>
            <a:fld id="{47E154C4-8A8E-41FF-A0B6-32640260D768}" type="slidenum">
              <a:rPr lang="en-US" altLang="en-US"/>
              <a:pPr/>
              <a:t>20</a:t>
            </a:fld>
            <a:endParaRPr lang="en-US" altLang="en-US" dirty="0"/>
          </a:p>
        </p:txBody>
      </p:sp>
      <p:sp>
        <p:nvSpPr>
          <p:cNvPr id="2" name="Notes Placeholder 1"/>
          <p:cNvSpPr>
            <a:spLocks noGrp="1"/>
          </p:cNvSpPr>
          <p:nvPr>
            <p:ph type="body" sz="quarter" idx="10"/>
          </p:nvPr>
        </p:nvSpPr>
        <p:spPr/>
        <p:txBody>
          <a:bodyPr/>
          <a:lstStyle/>
          <a:p>
            <a:endParaRPr lang="en-US" dirty="0"/>
          </a:p>
        </p:txBody>
      </p:sp>
    </p:spTree>
    <p:extLst>
      <p:ext uri="{BB962C8B-B14F-4D97-AF65-F5344CB8AC3E}">
        <p14:creationId xmlns:p14="http://schemas.microsoft.com/office/powerpoint/2010/main" val="2598602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685800" y="1163638"/>
            <a:ext cx="5583238"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28688" eaLnBrk="1" hangingPunct="1">
              <a:spcBef>
                <a:spcPct val="0"/>
              </a:spcBef>
            </a:pPr>
            <a:endParaRPr lang="en-US" altLang="en-US" sz="1400"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54063" indent="-288925">
              <a:defRPr>
                <a:solidFill>
                  <a:schemeClr val="tx1"/>
                </a:solidFill>
                <a:latin typeface="Calibri" pitchFamily="34" charset="0"/>
              </a:defRPr>
            </a:lvl2pPr>
            <a:lvl3pPr marL="1160463" indent="-231775">
              <a:defRPr>
                <a:solidFill>
                  <a:schemeClr val="tx1"/>
                </a:solidFill>
                <a:latin typeface="Calibri" pitchFamily="34" charset="0"/>
              </a:defRPr>
            </a:lvl3pPr>
            <a:lvl4pPr marL="1625600" indent="-231775">
              <a:defRPr>
                <a:solidFill>
                  <a:schemeClr val="tx1"/>
                </a:solidFill>
                <a:latin typeface="Calibri" pitchFamily="34" charset="0"/>
              </a:defRPr>
            </a:lvl4pPr>
            <a:lvl5pPr marL="2090738" indent="-231775">
              <a:defRPr>
                <a:solidFill>
                  <a:schemeClr val="tx1"/>
                </a:solidFill>
                <a:latin typeface="Calibri" pitchFamily="34" charset="0"/>
              </a:defRPr>
            </a:lvl5pPr>
            <a:lvl6pPr marL="2547938" indent="-231775" eaLnBrk="0" fontAlgn="base" hangingPunct="0">
              <a:spcBef>
                <a:spcPct val="0"/>
              </a:spcBef>
              <a:spcAft>
                <a:spcPct val="0"/>
              </a:spcAft>
              <a:defRPr>
                <a:solidFill>
                  <a:schemeClr val="tx1"/>
                </a:solidFill>
                <a:latin typeface="Calibri" pitchFamily="34" charset="0"/>
              </a:defRPr>
            </a:lvl6pPr>
            <a:lvl7pPr marL="3005138" indent="-231775" eaLnBrk="0" fontAlgn="base" hangingPunct="0">
              <a:spcBef>
                <a:spcPct val="0"/>
              </a:spcBef>
              <a:spcAft>
                <a:spcPct val="0"/>
              </a:spcAft>
              <a:defRPr>
                <a:solidFill>
                  <a:schemeClr val="tx1"/>
                </a:solidFill>
                <a:latin typeface="Calibri" pitchFamily="34" charset="0"/>
              </a:defRPr>
            </a:lvl7pPr>
            <a:lvl8pPr marL="3462338" indent="-231775" eaLnBrk="0" fontAlgn="base" hangingPunct="0">
              <a:spcBef>
                <a:spcPct val="0"/>
              </a:spcBef>
              <a:spcAft>
                <a:spcPct val="0"/>
              </a:spcAft>
              <a:defRPr>
                <a:solidFill>
                  <a:schemeClr val="tx1"/>
                </a:solidFill>
                <a:latin typeface="Calibri" pitchFamily="34" charset="0"/>
              </a:defRPr>
            </a:lvl8pPr>
            <a:lvl9pPr marL="3919538" indent="-231775" eaLnBrk="0" fontAlgn="base" hangingPunct="0">
              <a:spcBef>
                <a:spcPct val="0"/>
              </a:spcBef>
              <a:spcAft>
                <a:spcPct val="0"/>
              </a:spcAft>
              <a:defRPr>
                <a:solidFill>
                  <a:schemeClr val="tx1"/>
                </a:solidFill>
                <a:latin typeface="Calibri" pitchFamily="34" charset="0"/>
              </a:defRPr>
            </a:lvl9pPr>
          </a:lstStyle>
          <a:p>
            <a:fld id="{47E154C4-8A8E-41FF-A0B6-32640260D768}" type="slidenum">
              <a:rPr lang="en-US" altLang="en-US"/>
              <a:pPr/>
              <a:t>2</a:t>
            </a:fld>
            <a:endParaRPr lang="en-US" altLang="en-US" dirty="0"/>
          </a:p>
        </p:txBody>
      </p:sp>
    </p:spTree>
    <p:extLst>
      <p:ext uri="{BB962C8B-B14F-4D97-AF65-F5344CB8AC3E}">
        <p14:creationId xmlns:p14="http://schemas.microsoft.com/office/powerpoint/2010/main" val="322173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685800" y="1163638"/>
            <a:ext cx="5583238"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28688" eaLnBrk="1" hangingPunct="1">
              <a:spcBef>
                <a:spcPct val="0"/>
              </a:spcBef>
            </a:pPr>
            <a:endParaRPr lang="en-US" altLang="en-US" sz="1400"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54063" indent="-288925">
              <a:defRPr>
                <a:solidFill>
                  <a:schemeClr val="tx1"/>
                </a:solidFill>
                <a:latin typeface="Calibri" pitchFamily="34" charset="0"/>
              </a:defRPr>
            </a:lvl2pPr>
            <a:lvl3pPr marL="1160463" indent="-231775">
              <a:defRPr>
                <a:solidFill>
                  <a:schemeClr val="tx1"/>
                </a:solidFill>
                <a:latin typeface="Calibri" pitchFamily="34" charset="0"/>
              </a:defRPr>
            </a:lvl3pPr>
            <a:lvl4pPr marL="1625600" indent="-231775">
              <a:defRPr>
                <a:solidFill>
                  <a:schemeClr val="tx1"/>
                </a:solidFill>
                <a:latin typeface="Calibri" pitchFamily="34" charset="0"/>
              </a:defRPr>
            </a:lvl4pPr>
            <a:lvl5pPr marL="2090738" indent="-231775">
              <a:defRPr>
                <a:solidFill>
                  <a:schemeClr val="tx1"/>
                </a:solidFill>
                <a:latin typeface="Calibri" pitchFamily="34" charset="0"/>
              </a:defRPr>
            </a:lvl5pPr>
            <a:lvl6pPr marL="2547938" indent="-231775" eaLnBrk="0" fontAlgn="base" hangingPunct="0">
              <a:spcBef>
                <a:spcPct val="0"/>
              </a:spcBef>
              <a:spcAft>
                <a:spcPct val="0"/>
              </a:spcAft>
              <a:defRPr>
                <a:solidFill>
                  <a:schemeClr val="tx1"/>
                </a:solidFill>
                <a:latin typeface="Calibri" pitchFamily="34" charset="0"/>
              </a:defRPr>
            </a:lvl6pPr>
            <a:lvl7pPr marL="3005138" indent="-231775" eaLnBrk="0" fontAlgn="base" hangingPunct="0">
              <a:spcBef>
                <a:spcPct val="0"/>
              </a:spcBef>
              <a:spcAft>
                <a:spcPct val="0"/>
              </a:spcAft>
              <a:defRPr>
                <a:solidFill>
                  <a:schemeClr val="tx1"/>
                </a:solidFill>
                <a:latin typeface="Calibri" pitchFamily="34" charset="0"/>
              </a:defRPr>
            </a:lvl7pPr>
            <a:lvl8pPr marL="3462338" indent="-231775" eaLnBrk="0" fontAlgn="base" hangingPunct="0">
              <a:spcBef>
                <a:spcPct val="0"/>
              </a:spcBef>
              <a:spcAft>
                <a:spcPct val="0"/>
              </a:spcAft>
              <a:defRPr>
                <a:solidFill>
                  <a:schemeClr val="tx1"/>
                </a:solidFill>
                <a:latin typeface="Calibri" pitchFamily="34" charset="0"/>
              </a:defRPr>
            </a:lvl8pPr>
            <a:lvl9pPr marL="3919538" indent="-231775" eaLnBrk="0" fontAlgn="base" hangingPunct="0">
              <a:spcBef>
                <a:spcPct val="0"/>
              </a:spcBef>
              <a:spcAft>
                <a:spcPct val="0"/>
              </a:spcAft>
              <a:defRPr>
                <a:solidFill>
                  <a:schemeClr val="tx1"/>
                </a:solidFill>
                <a:latin typeface="Calibri" pitchFamily="34" charset="0"/>
              </a:defRPr>
            </a:lvl9pPr>
          </a:lstStyle>
          <a:p>
            <a:fld id="{47E154C4-8A8E-41FF-A0B6-32640260D768}" type="slidenum">
              <a:rPr lang="en-US" altLang="en-US"/>
              <a:pPr/>
              <a:t>3</a:t>
            </a:fld>
            <a:endParaRPr lang="en-US" altLang="en-US" dirty="0"/>
          </a:p>
        </p:txBody>
      </p:sp>
    </p:spTree>
    <p:extLst>
      <p:ext uri="{BB962C8B-B14F-4D97-AF65-F5344CB8AC3E}">
        <p14:creationId xmlns:p14="http://schemas.microsoft.com/office/powerpoint/2010/main" val="3000115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508000" y="922338"/>
            <a:ext cx="5876925" cy="33067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30914" indent="-281121">
              <a:defRPr>
                <a:solidFill>
                  <a:schemeClr val="tx1"/>
                </a:solidFill>
                <a:latin typeface="Calibri" pitchFamily="34" charset="0"/>
              </a:defRPr>
            </a:lvl2pPr>
            <a:lvl3pPr marL="1124483" indent="-224897">
              <a:defRPr>
                <a:solidFill>
                  <a:schemeClr val="tx1"/>
                </a:solidFill>
                <a:latin typeface="Calibri" pitchFamily="34" charset="0"/>
              </a:defRPr>
            </a:lvl3pPr>
            <a:lvl4pPr marL="1574277" indent="-224897">
              <a:defRPr>
                <a:solidFill>
                  <a:schemeClr val="tx1"/>
                </a:solidFill>
                <a:latin typeface="Calibri" pitchFamily="34" charset="0"/>
              </a:defRPr>
            </a:lvl4pPr>
            <a:lvl5pPr marL="2024070" indent="-224897">
              <a:defRPr>
                <a:solidFill>
                  <a:schemeClr val="tx1"/>
                </a:solidFill>
                <a:latin typeface="Calibri" pitchFamily="34" charset="0"/>
              </a:defRPr>
            </a:lvl5pPr>
            <a:lvl6pPr marL="2473863" indent="-224897" eaLnBrk="0" fontAlgn="base" hangingPunct="0">
              <a:spcBef>
                <a:spcPct val="0"/>
              </a:spcBef>
              <a:spcAft>
                <a:spcPct val="0"/>
              </a:spcAft>
              <a:defRPr>
                <a:solidFill>
                  <a:schemeClr val="tx1"/>
                </a:solidFill>
                <a:latin typeface="Calibri" pitchFamily="34" charset="0"/>
              </a:defRPr>
            </a:lvl6pPr>
            <a:lvl7pPr marL="2923657" indent="-224897" eaLnBrk="0" fontAlgn="base" hangingPunct="0">
              <a:spcBef>
                <a:spcPct val="0"/>
              </a:spcBef>
              <a:spcAft>
                <a:spcPct val="0"/>
              </a:spcAft>
              <a:defRPr>
                <a:solidFill>
                  <a:schemeClr val="tx1"/>
                </a:solidFill>
                <a:latin typeface="Calibri" pitchFamily="34" charset="0"/>
              </a:defRPr>
            </a:lvl7pPr>
            <a:lvl8pPr marL="3373450" indent="-224897" eaLnBrk="0" fontAlgn="base" hangingPunct="0">
              <a:spcBef>
                <a:spcPct val="0"/>
              </a:spcBef>
              <a:spcAft>
                <a:spcPct val="0"/>
              </a:spcAft>
              <a:defRPr>
                <a:solidFill>
                  <a:schemeClr val="tx1"/>
                </a:solidFill>
                <a:latin typeface="Calibri" pitchFamily="34" charset="0"/>
              </a:defRPr>
            </a:lvl8pPr>
            <a:lvl9pPr marL="3823244" indent="-224897" eaLnBrk="0" fontAlgn="base" hangingPunct="0">
              <a:spcBef>
                <a:spcPct val="0"/>
              </a:spcBef>
              <a:spcAft>
                <a:spcPct val="0"/>
              </a:spcAft>
              <a:defRPr>
                <a:solidFill>
                  <a:schemeClr val="tx1"/>
                </a:solidFill>
                <a:latin typeface="Calibri" pitchFamily="34" charset="0"/>
              </a:defRPr>
            </a:lvl9pPr>
          </a:lstStyle>
          <a:p>
            <a:fld id="{A1FE3732-339A-4D7C-B966-91B5B03ABF4F}" type="slidenum">
              <a:rPr lang="en-US" altLang="en-US"/>
              <a:pPr/>
              <a:t>4</a:t>
            </a:fld>
            <a:endParaRPr lang="en-US" altLang="en-US" dirty="0"/>
          </a:p>
        </p:txBody>
      </p:sp>
      <p:sp>
        <p:nvSpPr>
          <p:cNvPr id="2" name="Notes Placeholder 1"/>
          <p:cNvSpPr>
            <a:spLocks noGrp="1"/>
          </p:cNvSpPr>
          <p:nvPr>
            <p:ph type="body" sz="quarter" idx="10"/>
          </p:nvPr>
        </p:nvSpPr>
        <p:spPr/>
        <p:txBody>
          <a:bodyPr/>
          <a:lstStyle/>
          <a:p>
            <a:endParaRPr lang="en-US" dirty="0"/>
          </a:p>
        </p:txBody>
      </p:sp>
    </p:spTree>
    <p:extLst>
      <p:ext uri="{BB962C8B-B14F-4D97-AF65-F5344CB8AC3E}">
        <p14:creationId xmlns:p14="http://schemas.microsoft.com/office/powerpoint/2010/main" val="2281135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508000" y="922338"/>
            <a:ext cx="5876925" cy="33067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30914" indent="-281121">
              <a:defRPr>
                <a:solidFill>
                  <a:schemeClr val="tx1"/>
                </a:solidFill>
                <a:latin typeface="Calibri" pitchFamily="34" charset="0"/>
              </a:defRPr>
            </a:lvl2pPr>
            <a:lvl3pPr marL="1124483" indent="-224897">
              <a:defRPr>
                <a:solidFill>
                  <a:schemeClr val="tx1"/>
                </a:solidFill>
                <a:latin typeface="Calibri" pitchFamily="34" charset="0"/>
              </a:defRPr>
            </a:lvl3pPr>
            <a:lvl4pPr marL="1574277" indent="-224897">
              <a:defRPr>
                <a:solidFill>
                  <a:schemeClr val="tx1"/>
                </a:solidFill>
                <a:latin typeface="Calibri" pitchFamily="34" charset="0"/>
              </a:defRPr>
            </a:lvl4pPr>
            <a:lvl5pPr marL="2024070" indent="-224897">
              <a:defRPr>
                <a:solidFill>
                  <a:schemeClr val="tx1"/>
                </a:solidFill>
                <a:latin typeface="Calibri" pitchFamily="34" charset="0"/>
              </a:defRPr>
            </a:lvl5pPr>
            <a:lvl6pPr marL="2473863" indent="-224897" eaLnBrk="0" fontAlgn="base" hangingPunct="0">
              <a:spcBef>
                <a:spcPct val="0"/>
              </a:spcBef>
              <a:spcAft>
                <a:spcPct val="0"/>
              </a:spcAft>
              <a:defRPr>
                <a:solidFill>
                  <a:schemeClr val="tx1"/>
                </a:solidFill>
                <a:latin typeface="Calibri" pitchFamily="34" charset="0"/>
              </a:defRPr>
            </a:lvl6pPr>
            <a:lvl7pPr marL="2923657" indent="-224897" eaLnBrk="0" fontAlgn="base" hangingPunct="0">
              <a:spcBef>
                <a:spcPct val="0"/>
              </a:spcBef>
              <a:spcAft>
                <a:spcPct val="0"/>
              </a:spcAft>
              <a:defRPr>
                <a:solidFill>
                  <a:schemeClr val="tx1"/>
                </a:solidFill>
                <a:latin typeface="Calibri" pitchFamily="34" charset="0"/>
              </a:defRPr>
            </a:lvl7pPr>
            <a:lvl8pPr marL="3373450" indent="-224897" eaLnBrk="0" fontAlgn="base" hangingPunct="0">
              <a:spcBef>
                <a:spcPct val="0"/>
              </a:spcBef>
              <a:spcAft>
                <a:spcPct val="0"/>
              </a:spcAft>
              <a:defRPr>
                <a:solidFill>
                  <a:schemeClr val="tx1"/>
                </a:solidFill>
                <a:latin typeface="Calibri" pitchFamily="34" charset="0"/>
              </a:defRPr>
            </a:lvl8pPr>
            <a:lvl9pPr marL="3823244" indent="-224897" eaLnBrk="0" fontAlgn="base" hangingPunct="0">
              <a:spcBef>
                <a:spcPct val="0"/>
              </a:spcBef>
              <a:spcAft>
                <a:spcPct val="0"/>
              </a:spcAft>
              <a:defRPr>
                <a:solidFill>
                  <a:schemeClr val="tx1"/>
                </a:solidFill>
                <a:latin typeface="Calibri" pitchFamily="34" charset="0"/>
              </a:defRPr>
            </a:lvl9pPr>
          </a:lstStyle>
          <a:p>
            <a:fld id="{A1FE3732-339A-4D7C-B966-91B5B03ABF4F}" type="slidenum">
              <a:rPr lang="en-US" altLang="en-US"/>
              <a:pPr/>
              <a:t>5</a:t>
            </a:fld>
            <a:endParaRPr lang="en-US" altLang="en-US" dirty="0"/>
          </a:p>
        </p:txBody>
      </p:sp>
      <p:sp>
        <p:nvSpPr>
          <p:cNvPr id="2" name="Notes Placeholder 1"/>
          <p:cNvSpPr>
            <a:spLocks noGrp="1"/>
          </p:cNvSpPr>
          <p:nvPr>
            <p:ph type="body" sz="quarter" idx="10"/>
          </p:nvPr>
        </p:nvSpPr>
        <p:spPr/>
        <p:txBody>
          <a:bodyPr/>
          <a:lstStyle/>
          <a:p>
            <a:endParaRPr lang="en-US" dirty="0"/>
          </a:p>
        </p:txBody>
      </p:sp>
    </p:spTree>
    <p:extLst>
      <p:ext uri="{BB962C8B-B14F-4D97-AF65-F5344CB8AC3E}">
        <p14:creationId xmlns:p14="http://schemas.microsoft.com/office/powerpoint/2010/main" val="1767251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[TERRY]</a:t>
            </a:r>
          </a:p>
          <a:p>
            <a:endParaRPr lang="en-US" b="1" dirty="0"/>
          </a:p>
          <a:p>
            <a:r>
              <a:rPr lang="en-US" b="1" dirty="0"/>
              <a:t>We are </a:t>
            </a:r>
            <a:r>
              <a:rPr lang="en-US" b="1" i="1" u="sng" dirty="0"/>
              <a:t>still</a:t>
            </a:r>
            <a:r>
              <a:rPr lang="en-US" b="1" dirty="0"/>
              <a:t> concerned as the rate is still rising. Remember, we have a higher % of Teaching Hospitals than the national proportion (20%) –</a:t>
            </a:r>
            <a:r>
              <a:rPr lang="en-US" dirty="0"/>
              <a:t> so our EXPO-STOP rate may be higher than the true national rate.</a:t>
            </a:r>
          </a:p>
          <a:p>
            <a:endParaRPr lang="en-US" dirty="0"/>
          </a:p>
          <a:p>
            <a:r>
              <a:rPr lang="en-US" b="1" dirty="0"/>
              <a:t>But we cannot be complacent!</a:t>
            </a:r>
          </a:p>
          <a:p>
            <a:endParaRPr lang="en-US" b="1" dirty="0"/>
          </a:p>
          <a:p>
            <a:r>
              <a:rPr lang="en-US" b="1" dirty="0"/>
              <a:t>Remember, there are not </a:t>
            </a:r>
            <a:r>
              <a:rPr lang="en-US" b="1" u="sng" dirty="0"/>
              <a:t>3</a:t>
            </a:r>
            <a:r>
              <a:rPr lang="en-US" b="1" dirty="0"/>
              <a:t> Bloodborne Pathogens, there are </a:t>
            </a:r>
            <a:r>
              <a:rPr lang="en-US" b="1" u="sng" dirty="0"/>
              <a:t>60</a:t>
            </a:r>
            <a:r>
              <a:rPr lang="en-US" b="1" dirty="0"/>
              <a:t>!</a:t>
            </a:r>
          </a:p>
          <a:p>
            <a:endParaRPr lang="en-US" b="1" dirty="0"/>
          </a:p>
          <a:p>
            <a:r>
              <a:rPr lang="en-US" b="1" dirty="0"/>
              <a:t>(CLICK)</a:t>
            </a:r>
          </a:p>
        </p:txBody>
      </p:sp>
      <p:sp>
        <p:nvSpPr>
          <p:cNvPr id="4" name="Slide Number Placeholder 3"/>
          <p:cNvSpPr>
            <a:spLocks noGrp="1"/>
          </p:cNvSpPr>
          <p:nvPr>
            <p:ph type="sldNum" sz="quarter" idx="10"/>
          </p:nvPr>
        </p:nvSpPr>
        <p:spPr/>
        <p:txBody>
          <a:bodyPr/>
          <a:lstStyle/>
          <a:p>
            <a:pPr>
              <a:defRPr/>
            </a:pPr>
            <a:fld id="{34E87655-D176-4104-8B76-30EBF197DC17}" type="slidenum">
              <a:rPr lang="en-US" altLang="en-US" smtClean="0"/>
              <a:pPr>
                <a:defRPr/>
              </a:pPr>
              <a:t>6</a:t>
            </a:fld>
            <a:endParaRPr lang="en-US" altLang="en-US"/>
          </a:p>
        </p:txBody>
      </p:sp>
    </p:spTree>
    <p:extLst>
      <p:ext uri="{BB962C8B-B14F-4D97-AF65-F5344CB8AC3E}">
        <p14:creationId xmlns:p14="http://schemas.microsoft.com/office/powerpoint/2010/main" val="846631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63638"/>
            <a:ext cx="5583238"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4E87655-D176-4104-8B76-30EBF197DC17}" type="slidenum">
              <a:rPr lang="en-US" altLang="en-US" smtClean="0"/>
              <a:pPr>
                <a:defRPr/>
              </a:pPr>
              <a:t>8</a:t>
            </a:fld>
            <a:endParaRPr lang="en-US" altLang="en-US"/>
          </a:p>
        </p:txBody>
      </p:sp>
    </p:spTree>
    <p:extLst>
      <p:ext uri="{BB962C8B-B14F-4D97-AF65-F5344CB8AC3E}">
        <p14:creationId xmlns:p14="http://schemas.microsoft.com/office/powerpoint/2010/main" val="1162710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xfrm>
            <a:off x="539750" y="534988"/>
            <a:ext cx="5818188" cy="32734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xfrm>
            <a:off x="685644" y="3918635"/>
            <a:ext cx="5486713" cy="408236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3643">
              <a:spcBef>
                <a:spcPct val="0"/>
              </a:spcBef>
            </a:pPr>
            <a:endParaRPr lang="en-US" altLang="en-US" dirty="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1847" indent="-284244">
              <a:defRPr>
                <a:solidFill>
                  <a:schemeClr val="tx1"/>
                </a:solidFill>
                <a:latin typeface="Calibri" pitchFamily="34" charset="0"/>
              </a:defRPr>
            </a:lvl2pPr>
            <a:lvl3pPr marL="1141663" indent="-228020">
              <a:defRPr>
                <a:solidFill>
                  <a:schemeClr val="tx1"/>
                </a:solidFill>
                <a:latin typeface="Calibri" pitchFamily="34" charset="0"/>
              </a:defRPr>
            </a:lvl3pPr>
            <a:lvl4pPr marL="1599265" indent="-228020">
              <a:defRPr>
                <a:solidFill>
                  <a:schemeClr val="tx1"/>
                </a:solidFill>
                <a:latin typeface="Calibri" pitchFamily="34" charset="0"/>
              </a:defRPr>
            </a:lvl4pPr>
            <a:lvl5pPr marL="2056868" indent="-228020">
              <a:defRPr>
                <a:solidFill>
                  <a:schemeClr val="tx1"/>
                </a:solidFill>
                <a:latin typeface="Calibri" pitchFamily="34" charset="0"/>
              </a:defRPr>
            </a:lvl5pPr>
            <a:lvl6pPr marL="2506661" indent="-228020" eaLnBrk="0" fontAlgn="base" hangingPunct="0">
              <a:spcBef>
                <a:spcPct val="0"/>
              </a:spcBef>
              <a:spcAft>
                <a:spcPct val="0"/>
              </a:spcAft>
              <a:defRPr>
                <a:solidFill>
                  <a:schemeClr val="tx1"/>
                </a:solidFill>
                <a:latin typeface="Calibri" pitchFamily="34" charset="0"/>
              </a:defRPr>
            </a:lvl6pPr>
            <a:lvl7pPr marL="2956455" indent="-228020" eaLnBrk="0" fontAlgn="base" hangingPunct="0">
              <a:spcBef>
                <a:spcPct val="0"/>
              </a:spcBef>
              <a:spcAft>
                <a:spcPct val="0"/>
              </a:spcAft>
              <a:defRPr>
                <a:solidFill>
                  <a:schemeClr val="tx1"/>
                </a:solidFill>
                <a:latin typeface="Calibri" pitchFamily="34" charset="0"/>
              </a:defRPr>
            </a:lvl7pPr>
            <a:lvl8pPr marL="3406248" indent="-228020" eaLnBrk="0" fontAlgn="base" hangingPunct="0">
              <a:spcBef>
                <a:spcPct val="0"/>
              </a:spcBef>
              <a:spcAft>
                <a:spcPct val="0"/>
              </a:spcAft>
              <a:defRPr>
                <a:solidFill>
                  <a:schemeClr val="tx1"/>
                </a:solidFill>
                <a:latin typeface="Calibri" pitchFamily="34" charset="0"/>
              </a:defRPr>
            </a:lvl8pPr>
            <a:lvl9pPr marL="3856041" indent="-228020" eaLnBrk="0" fontAlgn="base" hangingPunct="0">
              <a:spcBef>
                <a:spcPct val="0"/>
              </a:spcBef>
              <a:spcAft>
                <a:spcPct val="0"/>
              </a:spcAft>
              <a:defRPr>
                <a:solidFill>
                  <a:schemeClr val="tx1"/>
                </a:solidFill>
                <a:latin typeface="Calibri" pitchFamily="34" charset="0"/>
              </a:defRPr>
            </a:lvl9pPr>
          </a:lstStyle>
          <a:p>
            <a:fld id="{AA4AB426-4042-467D-B304-9DA489606C70}" type="slidenum">
              <a:rPr lang="en-US" altLang="en-US"/>
              <a:pPr/>
              <a:t>11</a:t>
            </a:fld>
            <a:endParaRPr lang="en-US" altLang="en-US" dirty="0"/>
          </a:p>
        </p:txBody>
      </p:sp>
    </p:spTree>
    <p:extLst>
      <p:ext uri="{BB962C8B-B14F-4D97-AF65-F5344CB8AC3E}">
        <p14:creationId xmlns:p14="http://schemas.microsoft.com/office/powerpoint/2010/main" val="4177252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xfrm>
            <a:off x="563563" y="488950"/>
            <a:ext cx="5959475"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350148" y="3910838"/>
            <a:ext cx="6214622" cy="4939257"/>
          </a:xfrm>
        </p:spPr>
        <p:txBody>
          <a:bodyPr/>
          <a:lstStyle/>
          <a:p>
            <a:pPr>
              <a:defRPr/>
            </a:pPr>
            <a:r>
              <a:rPr lang="en-US" sz="1400" b="1" dirty="0"/>
              <a:t>[LINDA]</a:t>
            </a:r>
          </a:p>
          <a:p>
            <a:pPr>
              <a:defRPr/>
            </a:pPr>
            <a:r>
              <a:rPr lang="en-US" dirty="0"/>
              <a:t>Many useful tips have been identified over the years by interviewing Employee Health personnel at these and other “Exposure Safe” hospitals.  We go into more detail in the AOHP Journal– this morning I want to share a few favorites</a:t>
            </a:r>
          </a:p>
          <a:p>
            <a:pPr>
              <a:defRPr/>
            </a:pPr>
            <a:r>
              <a:rPr lang="en-US" b="1" dirty="0"/>
              <a:t>EDUCATION</a:t>
            </a:r>
            <a:r>
              <a:rPr lang="en-US" dirty="0"/>
              <a:t>:  Don’t assume clinicians new to your facility – including physicians and Interns and Residents--are familiar with your particular safety-engineered devices. “Exposure Safe” hospitals require all new clinicians demonstrate competency on all new devices.</a:t>
            </a:r>
          </a:p>
          <a:p>
            <a:pPr>
              <a:defRPr/>
            </a:pPr>
            <a:endParaRPr lang="en-US" dirty="0"/>
          </a:p>
          <a:p>
            <a:pPr>
              <a:defRPr/>
            </a:pPr>
            <a:r>
              <a:rPr lang="en-US" b="1" dirty="0"/>
              <a:t>COMMUNICATION</a:t>
            </a:r>
            <a:r>
              <a:rPr lang="en-US" dirty="0"/>
              <a:t>: “Exposure Safe” facilities align their initiatives and reporting with their organization’s terminology and methodology “style” --  this could be “Lean”, “Standard Work”, A-3.  This allows your exposure prevention approach and success to stand next to all others --Much more likely to be recognized and appreciated in the annual list of “success stories” – than a ‘one-off’ stand alone campaign.</a:t>
            </a:r>
          </a:p>
          <a:p>
            <a:pPr>
              <a:defRPr/>
            </a:pPr>
            <a:endParaRPr lang="en-US" dirty="0"/>
          </a:p>
          <a:p>
            <a:pPr>
              <a:defRPr/>
            </a:pPr>
            <a:r>
              <a:rPr lang="en-US" b="1" dirty="0"/>
              <a:t>INVESTIGATION:  </a:t>
            </a:r>
            <a:r>
              <a:rPr lang="en-US" dirty="0"/>
              <a:t>“Exposure Safe” facilities “Drill Down’’– conducting a through root-cause analysis on every incident – and these investigations involve senior leadership</a:t>
            </a:r>
          </a:p>
          <a:p>
            <a:pPr>
              <a:defRPr/>
            </a:pPr>
            <a:endParaRPr lang="en-US" dirty="0"/>
          </a:p>
          <a:p>
            <a:pPr>
              <a:defRPr/>
            </a:pPr>
            <a:r>
              <a:rPr lang="en-US" b="1" dirty="0"/>
              <a:t>ENGAGEMENT:  </a:t>
            </a:r>
            <a:r>
              <a:rPr lang="en-US" dirty="0"/>
              <a:t>“Exposure Safe” facilities hold both the front-line care giver and the management responsible for assuring safety.  One of my favorite research studies is was by Carol Gershon demonstrating how “Safety Climate” flows across all  areas– </a:t>
            </a:r>
          </a:p>
          <a:p>
            <a:pPr>
              <a:defRPr/>
            </a:pPr>
            <a:r>
              <a:rPr lang="en-US" i="1" dirty="0"/>
              <a:t>“Employees who perceived strong senior leadership support f</a:t>
            </a:r>
            <a:r>
              <a:rPr lang="en-US" sz="1400" i="1" dirty="0"/>
              <a:t>or safety and who received high levels of safety-related feedback and training were </a:t>
            </a:r>
            <a:r>
              <a:rPr lang="en-US" sz="1400" i="1" u="sng" dirty="0"/>
              <a:t>half as likely</a:t>
            </a:r>
            <a:r>
              <a:rPr lang="en-US" sz="1400" i="1" dirty="0"/>
              <a:t> to experience blood or body fluid exposure incidents.”</a:t>
            </a:r>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a:defRPr/>
            </a:pPr>
            <a:endParaRPr lang="en-US" sz="1400" dirty="0"/>
          </a:p>
          <a:p>
            <a:pPr marL="171422" indent="-171422">
              <a:buFont typeface="Arial" panose="020B0604020202020204" pitchFamily="34" charset="0"/>
              <a:buChar char="•"/>
              <a:defRPr/>
            </a:pPr>
            <a:endParaRPr lang="en-US" dirty="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1847" indent="-284244">
              <a:defRPr>
                <a:solidFill>
                  <a:schemeClr val="tx1"/>
                </a:solidFill>
                <a:latin typeface="Calibri" pitchFamily="34" charset="0"/>
              </a:defRPr>
            </a:lvl2pPr>
            <a:lvl3pPr marL="1141663" indent="-228020">
              <a:defRPr>
                <a:solidFill>
                  <a:schemeClr val="tx1"/>
                </a:solidFill>
                <a:latin typeface="Calibri" pitchFamily="34" charset="0"/>
              </a:defRPr>
            </a:lvl3pPr>
            <a:lvl4pPr marL="1599265" indent="-228020">
              <a:defRPr>
                <a:solidFill>
                  <a:schemeClr val="tx1"/>
                </a:solidFill>
                <a:latin typeface="Calibri" pitchFamily="34" charset="0"/>
              </a:defRPr>
            </a:lvl4pPr>
            <a:lvl5pPr marL="2056868" indent="-228020">
              <a:defRPr>
                <a:solidFill>
                  <a:schemeClr val="tx1"/>
                </a:solidFill>
                <a:latin typeface="Calibri" pitchFamily="34" charset="0"/>
              </a:defRPr>
            </a:lvl5pPr>
            <a:lvl6pPr marL="2506661" indent="-228020" eaLnBrk="0" fontAlgn="base" hangingPunct="0">
              <a:spcBef>
                <a:spcPct val="0"/>
              </a:spcBef>
              <a:spcAft>
                <a:spcPct val="0"/>
              </a:spcAft>
              <a:defRPr>
                <a:solidFill>
                  <a:schemeClr val="tx1"/>
                </a:solidFill>
                <a:latin typeface="Calibri" pitchFamily="34" charset="0"/>
              </a:defRPr>
            </a:lvl6pPr>
            <a:lvl7pPr marL="2956455" indent="-228020" eaLnBrk="0" fontAlgn="base" hangingPunct="0">
              <a:spcBef>
                <a:spcPct val="0"/>
              </a:spcBef>
              <a:spcAft>
                <a:spcPct val="0"/>
              </a:spcAft>
              <a:defRPr>
                <a:solidFill>
                  <a:schemeClr val="tx1"/>
                </a:solidFill>
                <a:latin typeface="Calibri" pitchFamily="34" charset="0"/>
              </a:defRPr>
            </a:lvl7pPr>
            <a:lvl8pPr marL="3406248" indent="-228020" eaLnBrk="0" fontAlgn="base" hangingPunct="0">
              <a:spcBef>
                <a:spcPct val="0"/>
              </a:spcBef>
              <a:spcAft>
                <a:spcPct val="0"/>
              </a:spcAft>
              <a:defRPr>
                <a:solidFill>
                  <a:schemeClr val="tx1"/>
                </a:solidFill>
                <a:latin typeface="Calibri" pitchFamily="34" charset="0"/>
              </a:defRPr>
            </a:lvl8pPr>
            <a:lvl9pPr marL="3856041" indent="-228020" eaLnBrk="0" fontAlgn="base" hangingPunct="0">
              <a:spcBef>
                <a:spcPct val="0"/>
              </a:spcBef>
              <a:spcAft>
                <a:spcPct val="0"/>
              </a:spcAft>
              <a:defRPr>
                <a:solidFill>
                  <a:schemeClr val="tx1"/>
                </a:solidFill>
                <a:latin typeface="Calibri" pitchFamily="34" charset="0"/>
              </a:defRPr>
            </a:lvl9pPr>
          </a:lstStyle>
          <a:p>
            <a:fld id="{6041F400-798C-42CA-98DA-9B517FFAD655}" type="slidenum">
              <a:rPr lang="en-US" altLang="en-US"/>
              <a:pPr/>
              <a:t>12</a:t>
            </a:fld>
            <a:endParaRPr lang="en-US" altLang="en-US" dirty="0"/>
          </a:p>
        </p:txBody>
      </p:sp>
    </p:spTree>
    <p:extLst>
      <p:ext uri="{BB962C8B-B14F-4D97-AF65-F5344CB8AC3E}">
        <p14:creationId xmlns:p14="http://schemas.microsoft.com/office/powerpoint/2010/main" val="902657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726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0A4F052B-482B-4FAF-AB64-67791DE7CAD1}" type="datetimeFigureOut">
              <a:rPr lang="en-US" smtClean="0"/>
              <a:pPr>
                <a:defRPr/>
              </a:pPr>
              <a:t>10/18/2018</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2A896EB-F493-4ED4-8E91-5E876AC29DF1}" type="slidenum">
              <a:rPr lang="en-US" altLang="en-US" smtClean="0"/>
              <a:pPr>
                <a:defRPr/>
              </a:pPr>
              <a:t>‹#›</a:t>
            </a:fld>
            <a:endParaRPr lang="en-US" altLang="en-US"/>
          </a:p>
        </p:txBody>
      </p:sp>
    </p:spTree>
    <p:extLst>
      <p:ext uri="{BB962C8B-B14F-4D97-AF65-F5344CB8AC3E}">
        <p14:creationId xmlns:p14="http://schemas.microsoft.com/office/powerpoint/2010/main" val="3189066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E68281CD-1863-4696-B0C6-41F2AA553650}" type="datetimeFigureOut">
              <a:rPr lang="en-US" smtClean="0"/>
              <a:pPr>
                <a:defRPr/>
              </a:pPr>
              <a:t>10/18/2018</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F1E02EF-C091-45DE-B67D-63CB78522827}" type="slidenum">
              <a:rPr lang="en-US" altLang="en-US" smtClean="0"/>
              <a:pPr>
                <a:defRPr/>
              </a:pPr>
              <a:t>‹#›</a:t>
            </a:fld>
            <a:endParaRPr lang="en-US" altLang="en-US"/>
          </a:p>
        </p:txBody>
      </p:sp>
    </p:spTree>
    <p:extLst>
      <p:ext uri="{BB962C8B-B14F-4D97-AF65-F5344CB8AC3E}">
        <p14:creationId xmlns:p14="http://schemas.microsoft.com/office/powerpoint/2010/main" val="1639926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389C62F6-808D-4EEF-854B-815368043311}" type="datetimeFigureOut">
              <a:rPr lang="en-US" smtClean="0"/>
              <a:pPr>
                <a:defRPr/>
              </a:pPr>
              <a:t>10/18/2018</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6E83F8D-2D9B-4A38-A1B8-A443D830AC77}" type="slidenum">
              <a:rPr lang="en-US" altLang="en-US" smtClean="0"/>
              <a:pPr>
                <a:defRPr/>
              </a:pPr>
              <a:t>‹#›</a:t>
            </a:fld>
            <a:endParaRPr lang="en-US" altLang="en-US"/>
          </a:p>
        </p:txBody>
      </p:sp>
    </p:spTree>
    <p:extLst>
      <p:ext uri="{BB962C8B-B14F-4D97-AF65-F5344CB8AC3E}">
        <p14:creationId xmlns:p14="http://schemas.microsoft.com/office/powerpoint/2010/main" val="1970892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112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E0C6727-20A1-4B72-A420-AFC67843FA55}" type="datetimeFigureOut">
              <a:rPr lang="en-US"/>
              <a:pPr>
                <a:defRPr/>
              </a:pPr>
              <a:t>10/18/2018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F82FF6E-1CAD-41BE-A7A3-EBA394E2648C}" type="slidenum">
              <a:rPr lang="en-US" altLang="en-US"/>
              <a:pPr>
                <a:defRPr/>
              </a:pPr>
              <a:t>‹#›</a:t>
            </a:fld>
            <a:endParaRPr lang="en-US" altLang="en-US"/>
          </a:p>
        </p:txBody>
      </p:sp>
    </p:spTree>
    <p:extLst>
      <p:ext uri="{BB962C8B-B14F-4D97-AF65-F5344CB8AC3E}">
        <p14:creationId xmlns:p14="http://schemas.microsoft.com/office/powerpoint/2010/main" val="3752469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DC8182-D6A0-407B-B29E-E5E0077A14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6A2678E4-7C19-47E7-BC97-322E2CE764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B0DE2544-53A6-4765-B41C-BEBAD3E6A5D1}"/>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5" name="Footer Placeholder 4">
            <a:extLst>
              <a:ext uri="{FF2B5EF4-FFF2-40B4-BE49-F238E27FC236}">
                <a16:creationId xmlns:a16="http://schemas.microsoft.com/office/drawing/2014/main" xmlns="" id="{4E07C456-5ED1-41D9-9A8F-FD058BD63B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2742125-611A-4073-A194-19194CC1428C}"/>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2897268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F12690-CFAD-429C-A6F5-89F3FB8868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679CDB6-808E-4983-8FD8-AF8FCB299D9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4FBDF2F-5586-4062-BD96-DB70195DD7AB}"/>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5" name="Footer Placeholder 4">
            <a:extLst>
              <a:ext uri="{FF2B5EF4-FFF2-40B4-BE49-F238E27FC236}">
                <a16:creationId xmlns:a16="http://schemas.microsoft.com/office/drawing/2014/main" xmlns="" id="{43611DDE-51BD-48E0-B01D-9E3411E9DA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4DEB19F-C917-4018-973D-553BA32A04F8}"/>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1695073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A84A47-FF96-4383-8A7D-754A078EEB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A5743861-3067-43C4-89D3-69D067BEB5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4D89BACA-C164-4C6E-B4F7-1E7F7FFAFC0D}"/>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5" name="Footer Placeholder 4">
            <a:extLst>
              <a:ext uri="{FF2B5EF4-FFF2-40B4-BE49-F238E27FC236}">
                <a16:creationId xmlns:a16="http://schemas.microsoft.com/office/drawing/2014/main" xmlns="" id="{39727CD3-82E0-4A55-BF9D-CC98E6EE75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892CD6D-D2DC-4C0F-A2E2-5A585A5A2CEC}"/>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20118657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D7D3DC-4E8C-4B6E-8614-3DB121912F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F4053EEE-0D98-46FB-8780-A62825C7577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6F7B8288-5552-4F54-BBD0-750A1D5EB60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BDD01499-8A41-421E-8FE3-1FA22EB3F368}"/>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6" name="Footer Placeholder 5">
            <a:extLst>
              <a:ext uri="{FF2B5EF4-FFF2-40B4-BE49-F238E27FC236}">
                <a16:creationId xmlns:a16="http://schemas.microsoft.com/office/drawing/2014/main" xmlns="" id="{BC4626E5-FCFA-44C0-9A8A-22D422BAD4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3E518D5-EDC6-4F5D-8A57-69D750D83567}"/>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20055149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209C35-96CE-49FC-8E62-85E7E3C972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EFF25FDC-B9A6-4409-92B6-565990F169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9D99990E-DD03-47DD-981C-ABAA241C16C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F9484CA-EB78-4EA4-AE21-793DFDCDDB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24E1F10D-525B-416B-9D82-0D779EB4139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90DB320E-FFBF-4DFA-A4F4-4D593B8F24CE}"/>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8" name="Footer Placeholder 7">
            <a:extLst>
              <a:ext uri="{FF2B5EF4-FFF2-40B4-BE49-F238E27FC236}">
                <a16:creationId xmlns:a16="http://schemas.microsoft.com/office/drawing/2014/main" xmlns="" id="{0366AF82-39A1-4345-A9B2-7B93614ADFC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577B905-9669-44F9-9C4A-6ECF669CA7FA}"/>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2778485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5AC0E6-DF64-45DE-B390-05C8C292C1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4CC7E90F-C98C-4DC1-B1D8-616755288638}"/>
              </a:ext>
            </a:extLst>
          </p:cNvPr>
          <p:cNvSpPr>
            <a:spLocks noGrp="1"/>
          </p:cNvSpPr>
          <p:nvPr>
            <p:ph type="dt" sz="half" idx="10"/>
          </p:nvPr>
        </p:nvSpPr>
        <p:spPr/>
        <p:txBody>
          <a:bodyPr/>
          <a:lstStyle/>
          <a:p>
            <a:pPr>
              <a:defRPr/>
            </a:pPr>
            <a:fld id="{35D71A75-A634-428A-9E57-DEE3B46AF65E}" type="datetimeFigureOut">
              <a:rPr lang="en-US" smtClean="0"/>
              <a:pPr>
                <a:defRPr/>
              </a:pPr>
              <a:t>10/18/2018</a:t>
            </a:fld>
            <a:endParaRPr lang="en-US"/>
          </a:p>
        </p:txBody>
      </p:sp>
      <p:sp>
        <p:nvSpPr>
          <p:cNvPr id="4" name="Footer Placeholder 3">
            <a:extLst>
              <a:ext uri="{FF2B5EF4-FFF2-40B4-BE49-F238E27FC236}">
                <a16:creationId xmlns:a16="http://schemas.microsoft.com/office/drawing/2014/main" xmlns="" id="{2DBC55B0-7709-4AC9-8512-B98686F0CA84}"/>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xmlns="" id="{A5DB0B01-4523-499C-9600-B514099712D8}"/>
              </a:ext>
            </a:extLst>
          </p:cNvPr>
          <p:cNvSpPr>
            <a:spLocks noGrp="1"/>
          </p:cNvSpPr>
          <p:nvPr>
            <p:ph type="sldNum" sz="quarter" idx="12"/>
          </p:nvPr>
        </p:nvSpPr>
        <p:spPr/>
        <p:txBody>
          <a:bodyPr/>
          <a:lstStyle/>
          <a:p>
            <a:pPr>
              <a:defRPr/>
            </a:pPr>
            <a:fld id="{1E7B9F31-8C41-4F3C-93CB-74215C6F5614}" type="slidenum">
              <a:rPr lang="en-US" altLang="en-US" smtClean="0"/>
              <a:pPr>
                <a:defRPr/>
              </a:pPr>
              <a:t>‹#›</a:t>
            </a:fld>
            <a:endParaRPr lang="en-US" altLang="en-US"/>
          </a:p>
        </p:txBody>
      </p:sp>
    </p:spTree>
    <p:extLst>
      <p:ext uri="{BB962C8B-B14F-4D97-AF65-F5344CB8AC3E}">
        <p14:creationId xmlns:p14="http://schemas.microsoft.com/office/powerpoint/2010/main" val="3127295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F12272-0AD5-475A-BB3D-1D421AB04B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5EDA93FF-0641-49E9-8798-8280B05875E2}"/>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4" name="Footer Placeholder 3">
            <a:extLst>
              <a:ext uri="{FF2B5EF4-FFF2-40B4-BE49-F238E27FC236}">
                <a16:creationId xmlns:a16="http://schemas.microsoft.com/office/drawing/2014/main" xmlns="" id="{1391DB6A-137F-48C0-B13A-1C9A9DB1A1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E17E2592-585B-48CD-8EA4-1E089E3D8DE6}"/>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4154063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734A050-47AA-4331-9A8D-264036E384AD}"/>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3" name="Footer Placeholder 2">
            <a:extLst>
              <a:ext uri="{FF2B5EF4-FFF2-40B4-BE49-F238E27FC236}">
                <a16:creationId xmlns:a16="http://schemas.microsoft.com/office/drawing/2014/main" xmlns="" id="{5D1C245D-BC33-4CBF-9DEC-7583D9ABD8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6E9175E3-44B1-45FA-98C6-352FA6FE8DC6}"/>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809335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AEB6B4-2233-46D0-ABC9-35225D2A9D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7156CD85-709D-46E8-A174-257BEE10F2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0DCECB1A-0EFB-4C88-AB3E-A50D17ABD0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1CF6022B-07F3-4F4A-BA79-111FEC4D92FC}"/>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6" name="Footer Placeholder 5">
            <a:extLst>
              <a:ext uri="{FF2B5EF4-FFF2-40B4-BE49-F238E27FC236}">
                <a16:creationId xmlns:a16="http://schemas.microsoft.com/office/drawing/2014/main" xmlns="" id="{5F59B23B-9660-447A-B747-195243CAC9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E0ED941-A7FF-4EDD-A07D-F4E9D033928C}"/>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416874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0F67DE-39D6-422F-8253-6632970D51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F892E0DD-8191-4F7D-9E96-5D92B0B6C1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577B96F4-A791-47B1-A43F-973496CF0D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198657E8-9E07-40B6-B218-77D4F9E8F952}"/>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6" name="Footer Placeholder 5">
            <a:extLst>
              <a:ext uri="{FF2B5EF4-FFF2-40B4-BE49-F238E27FC236}">
                <a16:creationId xmlns:a16="http://schemas.microsoft.com/office/drawing/2014/main" xmlns="" id="{5641A92C-3FB1-4B41-BC97-D7D68150A4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77C596E-F9A0-45C8-A629-B5FB4538473A}"/>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13699953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762538-E47C-49FE-8616-90D77C559C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DFA7DFE7-8F20-4570-B222-2F8DBF9AA77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D6AF01C-DC26-4C62-945A-D7D050AD070B}"/>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5" name="Footer Placeholder 4">
            <a:extLst>
              <a:ext uri="{FF2B5EF4-FFF2-40B4-BE49-F238E27FC236}">
                <a16:creationId xmlns:a16="http://schemas.microsoft.com/office/drawing/2014/main" xmlns="" id="{269F927E-A09D-4EC3-A133-E6B8216B7C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1660DB3-208D-4CD5-9745-51B799CD302D}"/>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3638338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B603E96-5A37-42E4-8A1A-F544DE67B6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F15C44FF-D138-493A-B23F-AD6F9357DA0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E4A726E-D968-45F6-BCC8-AC8B9C64EE52}"/>
              </a:ext>
            </a:extLst>
          </p:cNvPr>
          <p:cNvSpPr>
            <a:spLocks noGrp="1"/>
          </p:cNvSpPr>
          <p:nvPr>
            <p:ph type="dt" sz="half" idx="10"/>
          </p:nvPr>
        </p:nvSpPr>
        <p:spPr/>
        <p:txBody>
          <a:bodyPr/>
          <a:lstStyle/>
          <a:p>
            <a:fld id="{673CBC04-E104-4D14-9B7B-EC7A5AAAF89E}" type="datetimeFigureOut">
              <a:rPr lang="en-US" smtClean="0"/>
              <a:t>10/18/2018</a:t>
            </a:fld>
            <a:endParaRPr lang="en-US"/>
          </a:p>
        </p:txBody>
      </p:sp>
      <p:sp>
        <p:nvSpPr>
          <p:cNvPr id="5" name="Footer Placeholder 4">
            <a:extLst>
              <a:ext uri="{FF2B5EF4-FFF2-40B4-BE49-F238E27FC236}">
                <a16:creationId xmlns:a16="http://schemas.microsoft.com/office/drawing/2014/main" xmlns="" id="{3CB44D22-299D-4FF6-ACA5-69A1804D9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D26DB31-40D6-4232-B089-8C2ABAA18172}"/>
              </a:ext>
            </a:extLst>
          </p:cNvPr>
          <p:cNvSpPr>
            <a:spLocks noGrp="1"/>
          </p:cNvSpPr>
          <p:nvPr>
            <p:ph type="sldNum" sz="quarter" idx="12"/>
          </p:nvPr>
        </p:nvSpPr>
        <p:spPr/>
        <p:txBody>
          <a:bodyPr/>
          <a:lstStyle/>
          <a:p>
            <a:fld id="{E312AE51-4980-43F9-BFB3-21C1B1800C21}" type="slidenum">
              <a:rPr lang="en-US" smtClean="0"/>
              <a:t>‹#›</a:t>
            </a:fld>
            <a:endParaRPr lang="en-US"/>
          </a:p>
        </p:txBody>
      </p:sp>
    </p:spTree>
    <p:extLst>
      <p:ext uri="{BB962C8B-B14F-4D97-AF65-F5344CB8AC3E}">
        <p14:creationId xmlns:p14="http://schemas.microsoft.com/office/powerpoint/2010/main" val="3338476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4E0C6727-20A1-4B72-A420-AFC67843FA55}" type="datetimeFigureOut">
              <a:rPr lang="en-US" smtClean="0"/>
              <a:pPr>
                <a:defRPr/>
              </a:pPr>
              <a:t>10/18/2018</a:t>
            </a:fld>
            <a:endParaRPr lang="en-US"/>
          </a:p>
        </p:txBody>
      </p:sp>
      <p:sp>
        <p:nvSpPr>
          <p:cNvPr id="5" name="Footer Placeholder 4"/>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3498141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690688"/>
            <a:ext cx="105156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704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204805CC-FE1B-4DE5-A34D-CBE5A61020CF}" type="datetimeFigureOut">
              <a:rPr lang="en-US" smtClean="0"/>
              <a:pPr>
                <a:defRPr/>
              </a:pPr>
              <a:t>10/18/2018</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0F8D0F1-BB9B-4433-866F-7ED9D39EB145}" type="slidenum">
              <a:rPr lang="en-US" altLang="en-US" smtClean="0"/>
              <a:pPr>
                <a:defRPr/>
              </a:pPr>
              <a:t>‹#›</a:t>
            </a:fld>
            <a:endParaRPr lang="en-US" altLang="en-US"/>
          </a:p>
        </p:txBody>
      </p:sp>
    </p:spTree>
    <p:extLst>
      <p:ext uri="{BB962C8B-B14F-4D97-AF65-F5344CB8AC3E}">
        <p14:creationId xmlns:p14="http://schemas.microsoft.com/office/powerpoint/2010/main" val="1386717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846BE59-9F01-4470-A0F7-97031B16470D}" type="datetimeFigureOut">
              <a:rPr lang="en-US" smtClean="0"/>
              <a:pPr>
                <a:defRPr/>
              </a:pPr>
              <a:t>10/18/2018</a:t>
            </a:fld>
            <a:endParaRPr lang="en-US"/>
          </a:p>
        </p:txBody>
      </p:sp>
    </p:spTree>
    <p:extLst>
      <p:ext uri="{BB962C8B-B14F-4D97-AF65-F5344CB8AC3E}">
        <p14:creationId xmlns:p14="http://schemas.microsoft.com/office/powerpoint/2010/main" val="4094711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6612"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6612"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69024"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16356DE3-C6F1-4098-BFC5-4453EFC4E71B}" type="datetimeFigureOut">
              <a:rPr lang="en-US" smtClean="0"/>
              <a:pPr>
                <a:defRPr/>
              </a:pPr>
              <a:t>10/18/2018</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91866A9E-8ED1-4C5D-8D77-9171A6F54734}" type="slidenum">
              <a:rPr lang="en-US" altLang="en-US" smtClean="0"/>
              <a:pPr>
                <a:defRPr/>
              </a:pPr>
              <a:t>‹#›</a:t>
            </a:fld>
            <a:endParaRPr lang="en-US" altLang="en-US"/>
          </a:p>
        </p:txBody>
      </p:sp>
    </p:spTree>
    <p:extLst>
      <p:ext uri="{BB962C8B-B14F-4D97-AF65-F5344CB8AC3E}">
        <p14:creationId xmlns:p14="http://schemas.microsoft.com/office/powerpoint/2010/main" val="1839282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A3A7C8C-BEED-41AA-A5BB-71C707F93177}" type="datetimeFigureOut">
              <a:rPr lang="en-US" smtClean="0"/>
              <a:pPr>
                <a:defRPr/>
              </a:pPr>
              <a:t>10/18/2018</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E3F1C02-6516-4BAD-B16B-1BDA572DB6AB}" type="slidenum">
              <a:rPr lang="en-US" altLang="en-US" smtClean="0"/>
              <a:pPr>
                <a:defRPr/>
              </a:pPr>
              <a:t>‹#›</a:t>
            </a:fld>
            <a:endParaRPr lang="en-US" altLang="en-US"/>
          </a:p>
        </p:txBody>
      </p:sp>
    </p:spTree>
    <p:extLst>
      <p:ext uri="{BB962C8B-B14F-4D97-AF65-F5344CB8AC3E}">
        <p14:creationId xmlns:p14="http://schemas.microsoft.com/office/powerpoint/2010/main" val="1248029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2BCA869-1FC6-4B73-9461-3A3F5567893F}" type="datetimeFigureOut">
              <a:rPr lang="en-US" smtClean="0"/>
              <a:pPr>
                <a:defRPr/>
              </a:pPr>
              <a:t>10/18/2018</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23C3C11-1484-4661-B101-DA3DE7B89146}" type="slidenum">
              <a:rPr lang="en-US" altLang="en-US" smtClean="0"/>
              <a:pPr>
                <a:defRPr/>
              </a:pPr>
              <a:t>‹#›</a:t>
            </a:fld>
            <a:endParaRPr lang="en-US" altLang="en-US"/>
          </a:p>
        </p:txBody>
      </p:sp>
    </p:spTree>
    <p:extLst>
      <p:ext uri="{BB962C8B-B14F-4D97-AF65-F5344CB8AC3E}">
        <p14:creationId xmlns:p14="http://schemas.microsoft.com/office/powerpoint/2010/main" val="3947230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6EC20410-BE93-42FD-9C63-F44AB44FD690}" type="datetimeFigureOut">
              <a:rPr lang="en-US" smtClean="0"/>
              <a:pPr>
                <a:defRPr/>
              </a:pPr>
              <a:t>10/18/2018</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218D42F-5E17-46A3-8B34-98F215F7F972}" type="slidenum">
              <a:rPr lang="en-US" altLang="en-US" smtClean="0"/>
              <a:pPr>
                <a:defRPr/>
              </a:pPr>
              <a:t>‹#›</a:t>
            </a:fld>
            <a:endParaRPr lang="en-US" altLang="en-US"/>
          </a:p>
        </p:txBody>
      </p:sp>
    </p:spTree>
    <p:extLst>
      <p:ext uri="{BB962C8B-B14F-4D97-AF65-F5344CB8AC3E}">
        <p14:creationId xmlns:p14="http://schemas.microsoft.com/office/powerpoint/2010/main" val="864330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35D71A75-A634-428A-9E57-DEE3B46AF65E}" type="datetimeFigureOut">
              <a:rPr lang="en-US" smtClean="0"/>
              <a:pPr>
                <a:defRPr/>
              </a:pPr>
              <a:t>10/18/2018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E7B9F31-8C41-4F3C-93CB-74215C6F5614}" type="slidenum">
              <a:rPr lang="en-US" altLang="en-US" smtClean="0"/>
              <a:pPr>
                <a:defRPr/>
              </a:pPr>
              <a:t>‹#›</a:t>
            </a:fld>
            <a:endParaRPr lang="en-US" altLang="en-US"/>
          </a:p>
        </p:txBody>
      </p:sp>
    </p:spTree>
    <p:extLst>
      <p:ext uri="{BB962C8B-B14F-4D97-AF65-F5344CB8AC3E}">
        <p14:creationId xmlns:p14="http://schemas.microsoft.com/office/powerpoint/2010/main" val="1121792198"/>
      </p:ext>
    </p:extLst>
  </p:cSld>
  <p:clrMap bg1="lt1" tx1="dk1" bg2="lt2" tx2="dk2" accent1="accent1" accent2="accent2" accent3="accent3" accent4="accent4" accent5="accent5" accent6="accent6" hlink="hlink" folHlink="folHlink"/>
  <p:sldLayoutIdLst>
    <p:sldLayoutId id="2147483711" r:id="rId1"/>
    <p:sldLayoutId id="2147483724"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 id="2147483737"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206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C614F34-8750-4646-A7B3-32CCEDDCDD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6B334ACF-DBB3-45E2-9455-27C8E0B430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857EA7A-7A60-43CB-8480-FD413AE229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3CBC04-E104-4D14-9B7B-EC7A5AAAF89E}" type="datetimeFigureOut">
              <a:rPr lang="en-US" smtClean="0"/>
              <a:t>10/18/2018</a:t>
            </a:fld>
            <a:endParaRPr lang="en-US"/>
          </a:p>
        </p:txBody>
      </p:sp>
      <p:sp>
        <p:nvSpPr>
          <p:cNvPr id="5" name="Footer Placeholder 4">
            <a:extLst>
              <a:ext uri="{FF2B5EF4-FFF2-40B4-BE49-F238E27FC236}">
                <a16:creationId xmlns:a16="http://schemas.microsoft.com/office/drawing/2014/main" xmlns="" id="{76C7B39C-640D-43A2-8602-A1A7B914A9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1CBEA4CB-1706-4EB6-9B18-E4A31B0B13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12AE51-4980-43F9-BFB3-21C1B1800C21}" type="slidenum">
              <a:rPr lang="en-US" smtClean="0"/>
              <a:t>‹#›</a:t>
            </a:fld>
            <a:endParaRPr lang="en-US"/>
          </a:p>
        </p:txBody>
      </p:sp>
    </p:spTree>
    <p:extLst>
      <p:ext uri="{BB962C8B-B14F-4D97-AF65-F5344CB8AC3E}">
        <p14:creationId xmlns:p14="http://schemas.microsoft.com/office/powerpoint/2010/main" val="2078358143"/>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erry@terrygrimmond.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www.nursingworld.org/MainMenuCategories/WorkplaceSafety/Healthy-Work-Environment/SafeNeedles/SharpsSafety" TargetMode="External"/><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hyperlink" Target="http://www.who.int/gpsc/country_work/gpsc_ccisc_fact_sheet_en.pdf"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image" Target="../media/image2.jpeg"/><Relationship Id="rId5" Type="http://schemas.openxmlformats.org/officeDocument/2006/relationships/hyperlink" Target="http://hospitalinfection.org/resources/state-infection-laws/state-law-summary" TargetMode="External"/><Relationship Id="rId4" Type="http://schemas.openxmlformats.org/officeDocument/2006/relationships/hyperlink" Target="https://www.cdc.gov/hai/pdfs/toolkits/toolkit-HAI-POLICY-FINAL_01-2012.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hyperlink" Target="https://internationalsafetycenter.org/exposure-reports/" TargetMode="External"/><Relationship Id="rId4" Type="http://schemas.openxmlformats.org/officeDocument/2006/relationships/hyperlink" Target="http://www.mass.gov/eohhs/gov/departments/dph/programs/community-health/ohsp/sharps/data-and-statistics.html" TargetMode="Externa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hyperlink" Target="https://internationalsafetycenter.org/exposure-reports/" TargetMode="External"/><Relationship Id="rId4" Type="http://schemas.openxmlformats.org/officeDocument/2006/relationships/hyperlink" Target="http://www.mass.gov/eohhs/gov/departments/dph/programs/community-health/ohsp/sharps/data-and-statistics.html" TargetMode="Externa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352688" y="310718"/>
            <a:ext cx="9486624" cy="1868213"/>
          </a:xfrm>
          <a:prstGeom prst="rect">
            <a:avLst/>
          </a:prstGeom>
        </p:spPr>
        <p:txBody>
          <a:bodyPr anchor="b">
            <a:noAutofit/>
          </a:bodyPr>
          <a:lst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Aft>
                <a:spcPts val="900"/>
              </a:spcAft>
              <a:defRPr/>
            </a:pPr>
            <a:r>
              <a:rPr lang="en-US" b="1" i="1" dirty="0">
                <a:solidFill>
                  <a:schemeClr val="bg1"/>
                </a:solidFill>
                <a:effectLst/>
              </a:rPr>
              <a:t>US Sharps Injuries: </a:t>
            </a:r>
          </a:p>
          <a:p>
            <a:pPr algn="ctr">
              <a:spcAft>
                <a:spcPts val="900"/>
              </a:spcAft>
              <a:defRPr/>
            </a:pPr>
            <a:r>
              <a:rPr lang="en-US" b="1" i="1" dirty="0">
                <a:solidFill>
                  <a:schemeClr val="bg1"/>
                </a:solidFill>
                <a:effectLst/>
              </a:rPr>
              <a:t>Prevention Strategies to Halt the Rise</a:t>
            </a:r>
            <a:endParaRPr lang="en-US" sz="601" dirty="0">
              <a:solidFill>
                <a:schemeClr val="bg1"/>
              </a:solidFill>
              <a:effectLst/>
              <a:ea typeface="Tahoma" panose="020B0604030504040204" pitchFamily="34" charset="0"/>
              <a:cs typeface="Tahoma" panose="020B0604030504040204" pitchFamily="34" charset="0"/>
            </a:endParaRPr>
          </a:p>
        </p:txBody>
      </p:sp>
      <p:sp>
        <p:nvSpPr>
          <p:cNvPr id="2052" name="TextBox 1"/>
          <p:cNvSpPr txBox="1">
            <a:spLocks noChangeArrowheads="1"/>
          </p:cNvSpPr>
          <p:nvPr/>
        </p:nvSpPr>
        <p:spPr bwMode="auto">
          <a:xfrm>
            <a:off x="2158562" y="3043804"/>
            <a:ext cx="7874876" cy="11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US" altLang="en-US" dirty="0">
                <a:solidFill>
                  <a:schemeClr val="bg1"/>
                </a:solidFill>
                <a:latin typeface="Tahoma" pitchFamily="34" charset="0"/>
                <a:cs typeface="Arial" charset="0"/>
              </a:rPr>
              <a:t>Terry Grimmond</a:t>
            </a:r>
            <a:r>
              <a:rPr lang="en-US" altLang="en-US" sz="2700" dirty="0">
                <a:solidFill>
                  <a:schemeClr val="bg1"/>
                </a:solidFill>
                <a:latin typeface="Tahoma" pitchFamily="34" charset="0"/>
                <a:cs typeface="Arial" charset="0"/>
              </a:rPr>
              <a:t>, </a:t>
            </a:r>
            <a:r>
              <a:rPr lang="en-US" altLang="en-US" sz="2000" dirty="0">
                <a:solidFill>
                  <a:schemeClr val="bg1"/>
                </a:solidFill>
                <a:latin typeface="Tahoma" pitchFamily="34" charset="0"/>
                <a:cs typeface="Arial" charset="0"/>
              </a:rPr>
              <a:t>FASM, BAgrSc, GrDpAdEd</a:t>
            </a:r>
          </a:p>
          <a:p>
            <a:pPr algn="ctr" eaLnBrk="1" hangingPunct="1">
              <a:lnSpc>
                <a:spcPct val="100000"/>
              </a:lnSpc>
              <a:spcBef>
                <a:spcPct val="0"/>
              </a:spcBef>
              <a:buFontTx/>
              <a:buNone/>
            </a:pPr>
            <a:r>
              <a:rPr lang="en-US" altLang="en-US" sz="2000" dirty="0">
                <a:solidFill>
                  <a:schemeClr val="bg1"/>
                </a:solidFill>
                <a:latin typeface="Tahoma" pitchFamily="34" charset="0"/>
                <a:cs typeface="Arial" charset="0"/>
              </a:rPr>
              <a:t>Director, Grimmond &amp; Assoc. Microbiology Consultancy</a:t>
            </a:r>
          </a:p>
          <a:p>
            <a:pPr algn="ctr" eaLnBrk="1" hangingPunct="1">
              <a:lnSpc>
                <a:spcPct val="100000"/>
              </a:lnSpc>
              <a:spcBef>
                <a:spcPct val="0"/>
              </a:spcBef>
              <a:buFontTx/>
              <a:buNone/>
            </a:pPr>
            <a:r>
              <a:rPr lang="en-US" altLang="en-US" sz="2100" dirty="0">
                <a:solidFill>
                  <a:schemeClr val="bg1"/>
                </a:solidFill>
                <a:latin typeface="Tahoma" pitchFamily="34" charset="0"/>
                <a:cs typeface="Arial" charset="0"/>
                <a:hlinkClick r:id="rId3">
                  <a:extLst>
                    <a:ext uri="{A12FA001-AC4F-418D-AE19-62706E023703}">
                      <ahyp:hlinkClr xmlns:ahyp="http://schemas.microsoft.com/office/drawing/2018/hyperlinkcolor" xmlns="" val="tx"/>
                    </a:ext>
                  </a:extLst>
                </a:hlinkClick>
              </a:rPr>
              <a:t>terry@terrygrimmond.com</a:t>
            </a:r>
            <a:r>
              <a:rPr lang="en-US" altLang="en-US" sz="2100" dirty="0">
                <a:solidFill>
                  <a:schemeClr val="bg1"/>
                </a:solidFill>
                <a:latin typeface="Tahoma" pitchFamily="34" charset="0"/>
                <a:cs typeface="Arial" charset="0"/>
              </a:rPr>
              <a:t> </a:t>
            </a:r>
          </a:p>
        </p:txBody>
      </p:sp>
      <p:sp>
        <p:nvSpPr>
          <p:cNvPr id="7" name="Rectangle 3"/>
          <p:cNvSpPr txBox="1">
            <a:spLocks noChangeArrowheads="1"/>
          </p:cNvSpPr>
          <p:nvPr/>
        </p:nvSpPr>
        <p:spPr bwMode="auto">
          <a:xfrm>
            <a:off x="2164897" y="5204402"/>
            <a:ext cx="7862207" cy="1200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lgn="ctr" rtl="0" eaLnBrk="0" fontAlgn="base" hangingPunct="0">
              <a:spcBef>
                <a:spcPct val="20000"/>
              </a:spcBef>
              <a:spcAft>
                <a:spcPct val="0"/>
              </a:spcAft>
              <a:buClr>
                <a:schemeClr val="hlink"/>
              </a:buClr>
              <a:buSzPct val="65000"/>
              <a:buFont typeface="Wingdings" pitchFamily="2" charset="2"/>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lnSpc>
                <a:spcPct val="90000"/>
              </a:lnSpc>
              <a:defRPr/>
            </a:pPr>
            <a:endParaRPr lang="en-US" sz="2400" kern="0" dirty="0">
              <a:solidFill>
                <a:schemeClr val="bg1"/>
              </a:solidFill>
              <a:ea typeface="Tahoma" panose="020B0604030504040204" pitchFamily="34" charset="0"/>
              <a:cs typeface="Tahoma" panose="020B0604030504040204" pitchFamily="34" charset="0"/>
            </a:endParaRPr>
          </a:p>
          <a:p>
            <a:pPr eaLnBrk="1" hangingPunct="1">
              <a:lnSpc>
                <a:spcPct val="90000"/>
              </a:lnSpc>
              <a:defRPr/>
            </a:pPr>
            <a:r>
              <a:rPr lang="en-US" sz="2400" kern="0" dirty="0">
                <a:solidFill>
                  <a:schemeClr val="bg1"/>
                </a:solidFill>
                <a:effectLst/>
                <a:ea typeface="Tahoma" panose="020B0604030504040204" pitchFamily="34" charset="0"/>
                <a:cs typeface="Tahoma" panose="020B0604030504040204" pitchFamily="34" charset="0"/>
              </a:rPr>
              <a:t>APIC IL, Oct 25, 2018 v3</a:t>
            </a:r>
          </a:p>
          <a:p>
            <a:pPr eaLnBrk="1" hangingPunct="1">
              <a:lnSpc>
                <a:spcPct val="90000"/>
              </a:lnSpc>
              <a:defRPr/>
            </a:pPr>
            <a:endParaRPr lang="en-US" sz="2400" kern="0" dirty="0">
              <a:solidFill>
                <a:schemeClr val="bg1"/>
              </a:solidFill>
              <a:effectLst/>
              <a:ea typeface="Tahoma" panose="020B0604030504040204" pitchFamily="34" charset="0"/>
              <a:cs typeface="Tahom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28631" y="4494922"/>
            <a:ext cx="8557001" cy="1877437"/>
          </a:xfrm>
          <a:prstGeom prst="rect">
            <a:avLst/>
          </a:prstGeom>
          <a:noFill/>
        </p:spPr>
        <p:txBody>
          <a:bodyPr wrap="square" rtlCol="0">
            <a:spAutoFit/>
          </a:bodyPr>
          <a:lstStyle/>
          <a:p>
            <a:pPr marL="177800">
              <a:spcAft>
                <a:spcPts val="1200"/>
              </a:spcAft>
            </a:pPr>
            <a:r>
              <a:rPr lang="en-US" sz="3200" b="1" dirty="0" err="1">
                <a:solidFill>
                  <a:schemeClr val="bg1"/>
                </a:solidFill>
              </a:rPr>
              <a:t>EPINet</a:t>
            </a:r>
            <a:r>
              <a:rPr lang="en-US" sz="3200" b="1" dirty="0">
                <a:solidFill>
                  <a:schemeClr val="bg1"/>
                </a:solidFill>
              </a:rPr>
              <a:t> 2017: Sharps injuries</a:t>
            </a:r>
          </a:p>
          <a:p>
            <a:pPr marL="446088" indent="-268288">
              <a:spcAft>
                <a:spcPts val="1200"/>
              </a:spcAft>
              <a:buFont typeface="Arial" panose="020B0604020202020204" pitchFamily="34" charset="0"/>
              <a:buChar char="•"/>
            </a:pPr>
            <a:r>
              <a:rPr lang="en-US" sz="3200" b="1" dirty="0">
                <a:solidFill>
                  <a:schemeClr val="bg1"/>
                </a:solidFill>
              </a:rPr>
              <a:t>From non SED = 62%</a:t>
            </a:r>
          </a:p>
          <a:p>
            <a:pPr marL="446088" indent="-268288">
              <a:spcAft>
                <a:spcPts val="1200"/>
              </a:spcAft>
              <a:buFont typeface="Arial" panose="020B0604020202020204" pitchFamily="34" charset="0"/>
              <a:buChar char="•"/>
            </a:pPr>
            <a:r>
              <a:rPr lang="en-US" sz="3200" b="1" dirty="0">
                <a:solidFill>
                  <a:schemeClr val="bg1"/>
                </a:solidFill>
              </a:rPr>
              <a:t>From SED during or after activation = 49%</a:t>
            </a:r>
          </a:p>
        </p:txBody>
      </p:sp>
      <p:sp>
        <p:nvSpPr>
          <p:cNvPr id="2" name="TextBox 1">
            <a:extLst>
              <a:ext uri="{FF2B5EF4-FFF2-40B4-BE49-F238E27FC236}">
                <a16:creationId xmlns:a16="http://schemas.microsoft.com/office/drawing/2014/main" xmlns="" id="{5F4BA1DB-4497-42C1-BEA9-6E6E3250E595}"/>
              </a:ext>
            </a:extLst>
          </p:cNvPr>
          <p:cNvSpPr txBox="1"/>
          <p:nvPr/>
        </p:nvSpPr>
        <p:spPr>
          <a:xfrm>
            <a:off x="2420493" y="3512898"/>
            <a:ext cx="8808630" cy="584775"/>
          </a:xfrm>
          <a:prstGeom prst="rect">
            <a:avLst/>
          </a:prstGeom>
          <a:noFill/>
        </p:spPr>
        <p:txBody>
          <a:bodyPr wrap="none" rtlCol="0">
            <a:spAutoFit/>
          </a:bodyPr>
          <a:lstStyle/>
          <a:p>
            <a:r>
              <a:rPr lang="en-US" sz="3200" b="1" dirty="0">
                <a:solidFill>
                  <a:srgbClr val="FFFF00"/>
                </a:solidFill>
              </a:rPr>
              <a:t>Not all sharps containers are equal – use the safest</a:t>
            </a:r>
          </a:p>
        </p:txBody>
      </p:sp>
      <p:sp>
        <p:nvSpPr>
          <p:cNvPr id="4" name="TextBox 3">
            <a:extLst>
              <a:ext uri="{FF2B5EF4-FFF2-40B4-BE49-F238E27FC236}">
                <a16:creationId xmlns:a16="http://schemas.microsoft.com/office/drawing/2014/main" xmlns="" id="{436C2635-A17A-4D38-9EC0-1A556391D642}"/>
              </a:ext>
            </a:extLst>
          </p:cNvPr>
          <p:cNvSpPr txBox="1"/>
          <p:nvPr/>
        </p:nvSpPr>
        <p:spPr>
          <a:xfrm>
            <a:off x="198819" y="276771"/>
            <a:ext cx="10911840" cy="707886"/>
          </a:xfrm>
          <a:prstGeom prst="rect">
            <a:avLst/>
          </a:prstGeom>
          <a:noFill/>
        </p:spPr>
        <p:txBody>
          <a:bodyPr wrap="square" rtlCol="0">
            <a:spAutoFit/>
          </a:bodyPr>
          <a:lstStyle/>
          <a:p>
            <a:r>
              <a:rPr lang="en-US" sz="4000" dirty="0">
                <a:solidFill>
                  <a:schemeClr val="bg1"/>
                </a:solidFill>
              </a:rPr>
              <a:t> </a:t>
            </a:r>
            <a:r>
              <a:rPr lang="en-US" sz="4000" b="1" dirty="0">
                <a:solidFill>
                  <a:schemeClr val="bg1"/>
                </a:solidFill>
              </a:rPr>
              <a:t>Major Audit Study: Results </a:t>
            </a:r>
            <a:r>
              <a:rPr lang="en-US" sz="3200" dirty="0">
                <a:solidFill>
                  <a:schemeClr val="bg1"/>
                </a:solidFill>
              </a:rPr>
              <a:t>(West, NE regions) </a:t>
            </a:r>
          </a:p>
        </p:txBody>
      </p:sp>
      <p:sp>
        <p:nvSpPr>
          <p:cNvPr id="5" name="TextBox 4">
            <a:extLst>
              <a:ext uri="{FF2B5EF4-FFF2-40B4-BE49-F238E27FC236}">
                <a16:creationId xmlns:a16="http://schemas.microsoft.com/office/drawing/2014/main" xmlns="" id="{FB14B4CA-3861-402F-AC8A-59D992472EC7}"/>
              </a:ext>
            </a:extLst>
          </p:cNvPr>
          <p:cNvSpPr txBox="1"/>
          <p:nvPr/>
        </p:nvSpPr>
        <p:spPr>
          <a:xfrm>
            <a:off x="289254" y="1467665"/>
            <a:ext cx="3237361" cy="1877437"/>
          </a:xfrm>
          <a:prstGeom prst="rect">
            <a:avLst/>
          </a:prstGeom>
          <a:noFill/>
          <a:ln>
            <a:solidFill>
              <a:schemeClr val="bg1"/>
            </a:solidFill>
          </a:ln>
        </p:spPr>
        <p:txBody>
          <a:bodyPr wrap="square" rtlCol="0">
            <a:spAutoFit/>
          </a:bodyPr>
          <a:lstStyle/>
          <a:p>
            <a:pPr marL="177800">
              <a:spcAft>
                <a:spcPts val="1200"/>
              </a:spcAft>
            </a:pPr>
            <a:r>
              <a:rPr lang="en-US" sz="3200" b="1" dirty="0">
                <a:solidFill>
                  <a:schemeClr val="bg1"/>
                </a:solidFill>
              </a:rPr>
              <a:t>11 hospitals</a:t>
            </a:r>
          </a:p>
          <a:p>
            <a:pPr marL="177800">
              <a:spcAft>
                <a:spcPts val="1200"/>
              </a:spcAft>
            </a:pPr>
            <a:r>
              <a:rPr lang="en-US" sz="3200" b="1" dirty="0">
                <a:solidFill>
                  <a:schemeClr val="bg1"/>
                </a:solidFill>
              </a:rPr>
              <a:t>780 L sharps</a:t>
            </a:r>
            <a:endParaRPr lang="en-US" sz="3200" dirty="0">
              <a:solidFill>
                <a:schemeClr val="bg1"/>
              </a:solidFill>
            </a:endParaRPr>
          </a:p>
          <a:p>
            <a:pPr marL="177800">
              <a:spcAft>
                <a:spcPts val="1200"/>
              </a:spcAft>
            </a:pPr>
            <a:r>
              <a:rPr lang="en-US" sz="3200" b="1" dirty="0">
                <a:solidFill>
                  <a:schemeClr val="bg1"/>
                </a:solidFill>
              </a:rPr>
              <a:t>3,932 HBN</a:t>
            </a:r>
          </a:p>
        </p:txBody>
      </p:sp>
      <p:sp>
        <p:nvSpPr>
          <p:cNvPr id="6" name="TextBox 5">
            <a:extLst>
              <a:ext uri="{FF2B5EF4-FFF2-40B4-BE49-F238E27FC236}">
                <a16:creationId xmlns:a16="http://schemas.microsoft.com/office/drawing/2014/main" xmlns="" id="{B3749578-574D-4779-8F42-655783CC2FB0}"/>
              </a:ext>
            </a:extLst>
          </p:cNvPr>
          <p:cNvSpPr txBox="1"/>
          <p:nvPr/>
        </p:nvSpPr>
        <p:spPr>
          <a:xfrm>
            <a:off x="3634999" y="1424359"/>
            <a:ext cx="8557001" cy="1877437"/>
          </a:xfrm>
          <a:prstGeom prst="rect">
            <a:avLst/>
          </a:prstGeom>
          <a:noFill/>
        </p:spPr>
        <p:txBody>
          <a:bodyPr wrap="square" rtlCol="0">
            <a:spAutoFit/>
          </a:bodyPr>
          <a:lstStyle/>
          <a:p>
            <a:pPr marL="446088" indent="-268288">
              <a:spcAft>
                <a:spcPts val="1200"/>
              </a:spcAft>
              <a:buFont typeface="Arial" panose="020B0604020202020204" pitchFamily="34" charset="0"/>
              <a:buChar char="•"/>
            </a:pPr>
            <a:r>
              <a:rPr lang="en-US" sz="3200" b="1" dirty="0">
                <a:solidFill>
                  <a:schemeClr val="bg1"/>
                </a:solidFill>
              </a:rPr>
              <a:t>Not SED = 17% (3%-48%)</a:t>
            </a:r>
          </a:p>
          <a:p>
            <a:pPr marL="446088" indent="-268288">
              <a:spcAft>
                <a:spcPts val="1200"/>
              </a:spcAft>
              <a:buFont typeface="Arial" panose="020B0604020202020204" pitchFamily="34" charset="0"/>
              <a:buChar char="•"/>
            </a:pPr>
            <a:r>
              <a:rPr lang="en-US" sz="3200" b="1" dirty="0">
                <a:solidFill>
                  <a:schemeClr val="bg1"/>
                </a:solidFill>
              </a:rPr>
              <a:t>SED not activated = 6% (1% - 18%)</a:t>
            </a:r>
          </a:p>
          <a:p>
            <a:pPr marL="446088" indent="-268288">
              <a:spcAft>
                <a:spcPts val="1200"/>
              </a:spcAft>
              <a:buFont typeface="Arial" panose="020B0604020202020204" pitchFamily="34" charset="0"/>
              <a:buChar char="•"/>
            </a:pPr>
            <a:r>
              <a:rPr lang="en-US" sz="3200" b="1" dirty="0">
                <a:solidFill>
                  <a:schemeClr val="bg1"/>
                </a:solidFill>
              </a:rPr>
              <a:t>Discarded “sharp” or capped = 17% (4%-50%) </a:t>
            </a:r>
          </a:p>
        </p:txBody>
      </p:sp>
    </p:spTree>
    <p:extLst>
      <p:ext uri="{BB962C8B-B14F-4D97-AF65-F5344CB8AC3E}">
        <p14:creationId xmlns:p14="http://schemas.microsoft.com/office/powerpoint/2010/main" val="3143463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 grpId="0"/>
      <p:bldP spid="5" grpId="0" animBg="1"/>
      <p:bldP spid="6"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a:xfrm>
            <a:off x="0" y="661988"/>
            <a:ext cx="6008688" cy="747712"/>
          </a:xfrm>
        </p:spPr>
        <p:txBody>
          <a:bodyPr rtlCol="0">
            <a:normAutofit/>
          </a:bodyPr>
          <a:lstStyle/>
          <a:p>
            <a:pPr>
              <a:defRPr/>
            </a:pPr>
            <a:r>
              <a:rPr lang="en-US" altLang="en-US" sz="4052" b="1" dirty="0">
                <a:solidFill>
                  <a:schemeClr val="bg1"/>
                </a:solidFill>
                <a:latin typeface="+mn-lt"/>
              </a:rPr>
              <a:t>So, Currently in US…</a:t>
            </a:r>
          </a:p>
        </p:txBody>
      </p:sp>
      <p:sp>
        <p:nvSpPr>
          <p:cNvPr id="13315" name="Content Placeholder 2"/>
          <p:cNvSpPr>
            <a:spLocks noGrp="1"/>
          </p:cNvSpPr>
          <p:nvPr>
            <p:ph idx="4294967295"/>
          </p:nvPr>
        </p:nvSpPr>
        <p:spPr>
          <a:xfrm>
            <a:off x="1097280" y="1834198"/>
            <a:ext cx="10957560" cy="4361814"/>
          </a:xfrm>
        </p:spPr>
        <p:txBody>
          <a:bodyPr>
            <a:noAutofit/>
          </a:bodyPr>
          <a:lstStyle/>
          <a:p>
            <a:pPr>
              <a:spcAft>
                <a:spcPts val="452"/>
              </a:spcAft>
            </a:pPr>
            <a:r>
              <a:rPr lang="en-US" altLang="en-US" sz="3600" b="1" dirty="0">
                <a:solidFill>
                  <a:schemeClr val="bg1"/>
                </a:solidFill>
              </a:rPr>
              <a:t> &gt;300,000 HCW sustain SI annually – &gt;800 every day!</a:t>
            </a:r>
          </a:p>
          <a:p>
            <a:pPr marL="271449" indent="-271449">
              <a:spcAft>
                <a:spcPts val="452"/>
              </a:spcAft>
              <a:tabLst>
                <a:tab pos="271449" algn="l"/>
              </a:tabLst>
            </a:pPr>
            <a:r>
              <a:rPr lang="en-US" altLang="en-US" sz="3600" b="1" u="sng" dirty="0">
                <a:solidFill>
                  <a:schemeClr val="bg1"/>
                </a:solidFill>
              </a:rPr>
              <a:t>60</a:t>
            </a:r>
            <a:r>
              <a:rPr lang="en-US" altLang="en-US" sz="3600" b="1" dirty="0">
                <a:solidFill>
                  <a:schemeClr val="bg1"/>
                </a:solidFill>
              </a:rPr>
              <a:t> Pathogens can be transmitted by SI</a:t>
            </a:r>
          </a:p>
          <a:p>
            <a:pPr marL="271449" indent="-271449">
              <a:spcAft>
                <a:spcPts val="452"/>
              </a:spcAft>
              <a:tabLst>
                <a:tab pos="271449" algn="l"/>
              </a:tabLst>
            </a:pPr>
            <a:r>
              <a:rPr lang="en-US" altLang="en-US" sz="3600" b="1" dirty="0">
                <a:solidFill>
                  <a:schemeClr val="bg1"/>
                </a:solidFill>
              </a:rPr>
              <a:t>New BBP can emerge (e.g. Ebola, Zika)</a:t>
            </a:r>
          </a:p>
          <a:p>
            <a:pPr marL="271449" indent="-271449">
              <a:spcAft>
                <a:spcPts val="452"/>
              </a:spcAft>
              <a:tabLst>
                <a:tab pos="271449" algn="l"/>
              </a:tabLst>
            </a:pPr>
            <a:r>
              <a:rPr lang="en-US" altLang="en-US" sz="3600" b="1" dirty="0">
                <a:solidFill>
                  <a:schemeClr val="bg1"/>
                </a:solidFill>
              </a:rPr>
              <a:t>SI cause large emotional impact in many HCW</a:t>
            </a:r>
          </a:p>
          <a:p>
            <a:pPr marL="0" indent="0" algn="ctr">
              <a:spcAft>
                <a:spcPts val="452"/>
              </a:spcAft>
              <a:buNone/>
            </a:pPr>
            <a:endParaRPr lang="en-US" altLang="en-US" sz="3600" b="1" dirty="0">
              <a:solidFill>
                <a:schemeClr val="bg1"/>
              </a:solidFill>
            </a:endParaRPr>
          </a:p>
          <a:p>
            <a:pPr marL="0" indent="0" algn="ctr">
              <a:spcAft>
                <a:spcPts val="452"/>
              </a:spcAft>
              <a:buNone/>
            </a:pPr>
            <a:r>
              <a:rPr lang="en-US" altLang="en-US" sz="3600" b="1" dirty="0">
                <a:solidFill>
                  <a:srgbClr val="FFFF00"/>
                </a:solidFill>
              </a:rPr>
              <a:t>Renewed focus needed </a:t>
            </a:r>
          </a:p>
        </p:txBody>
      </p:sp>
    </p:spTree>
    <p:extLst>
      <p:ext uri="{BB962C8B-B14F-4D97-AF65-F5344CB8AC3E}">
        <p14:creationId xmlns:p14="http://schemas.microsoft.com/office/powerpoint/2010/main" val="1750888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idx="4294967295"/>
          </p:nvPr>
        </p:nvSpPr>
        <p:spPr>
          <a:xfrm>
            <a:off x="220463" y="436099"/>
            <a:ext cx="11438137" cy="779463"/>
          </a:xfrm>
        </p:spPr>
        <p:txBody>
          <a:bodyPr rtlCol="0">
            <a:noAutofit/>
          </a:bodyPr>
          <a:lstStyle/>
          <a:p>
            <a:pPr>
              <a:lnSpc>
                <a:spcPct val="100000"/>
              </a:lnSpc>
              <a:spcAft>
                <a:spcPts val="1800"/>
              </a:spcAft>
              <a:defRPr/>
            </a:pPr>
            <a:r>
              <a:rPr lang="en-US" altLang="en-US" sz="4000" b="1" dirty="0">
                <a:solidFill>
                  <a:schemeClr val="bg1"/>
                </a:solidFill>
                <a:latin typeface="+mn-lt"/>
              </a:rPr>
              <a:t>SI Reduction Strategies in top 10 hospitals </a:t>
            </a:r>
            <a:br>
              <a:rPr lang="en-US" altLang="en-US" sz="4000" b="1" dirty="0">
                <a:solidFill>
                  <a:schemeClr val="bg1"/>
                </a:solidFill>
                <a:latin typeface="+mn-lt"/>
              </a:rPr>
            </a:br>
            <a:r>
              <a:rPr lang="en-US" altLang="en-US" sz="3200" b="1" dirty="0">
                <a:solidFill>
                  <a:schemeClr val="bg1"/>
                </a:solidFill>
                <a:latin typeface="+mn-lt"/>
              </a:rPr>
              <a:t>(Incidence rates were 70% below U.S. average)</a:t>
            </a:r>
          </a:p>
        </p:txBody>
      </p:sp>
      <p:sp>
        <p:nvSpPr>
          <p:cNvPr id="14339" name="Content Placeholder 5"/>
          <p:cNvSpPr>
            <a:spLocks noGrp="1"/>
          </p:cNvSpPr>
          <p:nvPr>
            <p:ph idx="4294967295"/>
          </p:nvPr>
        </p:nvSpPr>
        <p:spPr>
          <a:xfrm>
            <a:off x="2941320" y="2059780"/>
            <a:ext cx="4754880" cy="3289459"/>
          </a:xfrm>
        </p:spPr>
        <p:txBody>
          <a:bodyPr>
            <a:noAutofit/>
          </a:bodyPr>
          <a:lstStyle/>
          <a:p>
            <a:pPr eaLnBrk="1" hangingPunct="1"/>
            <a:r>
              <a:rPr lang="en-US" altLang="en-US" sz="3600" b="1" dirty="0">
                <a:solidFill>
                  <a:srgbClr val="FFFF00"/>
                </a:solidFill>
              </a:rPr>
              <a:t>Leadership Support</a:t>
            </a:r>
          </a:p>
          <a:p>
            <a:pPr eaLnBrk="1" hangingPunct="1"/>
            <a:r>
              <a:rPr lang="en-US" altLang="en-US" sz="3600" b="1" dirty="0">
                <a:solidFill>
                  <a:srgbClr val="FFFF00"/>
                </a:solidFill>
              </a:rPr>
              <a:t>Education &amp; Training</a:t>
            </a:r>
          </a:p>
          <a:p>
            <a:pPr eaLnBrk="1" hangingPunct="1"/>
            <a:r>
              <a:rPr lang="en-US" altLang="en-US" sz="3600" b="1" dirty="0">
                <a:solidFill>
                  <a:srgbClr val="FFFF00"/>
                </a:solidFill>
              </a:rPr>
              <a:t>Communication</a:t>
            </a:r>
          </a:p>
          <a:p>
            <a:pPr eaLnBrk="1" hangingPunct="1"/>
            <a:r>
              <a:rPr lang="en-US" altLang="en-US" sz="3600" b="1" dirty="0">
                <a:solidFill>
                  <a:srgbClr val="FFFF00"/>
                </a:solidFill>
              </a:rPr>
              <a:t>Investigation</a:t>
            </a:r>
          </a:p>
          <a:p>
            <a:pPr eaLnBrk="1" hangingPunct="1"/>
            <a:r>
              <a:rPr lang="en-US" altLang="en-US" sz="3600" b="1" dirty="0">
                <a:solidFill>
                  <a:srgbClr val="FFFF00"/>
                </a:solidFill>
              </a:rPr>
              <a:t>Engagement</a:t>
            </a:r>
          </a:p>
          <a:p>
            <a:pPr marL="0" indent="0">
              <a:buNone/>
            </a:pPr>
            <a:endParaRPr lang="en-US" altLang="en-US" sz="3600" b="1" dirty="0">
              <a:solidFill>
                <a:srgbClr val="FFFF00"/>
              </a:solidFill>
            </a:endParaRPr>
          </a:p>
        </p:txBody>
      </p:sp>
      <p:sp>
        <p:nvSpPr>
          <p:cNvPr id="2" name="TextBox 1"/>
          <p:cNvSpPr txBox="1"/>
          <p:nvPr/>
        </p:nvSpPr>
        <p:spPr>
          <a:xfrm>
            <a:off x="5341103" y="6154924"/>
            <a:ext cx="6513193" cy="523220"/>
          </a:xfrm>
          <a:prstGeom prst="rect">
            <a:avLst/>
          </a:prstGeom>
          <a:noFill/>
        </p:spPr>
        <p:txBody>
          <a:bodyPr wrap="none" rtlCol="0">
            <a:spAutoFit/>
          </a:bodyPr>
          <a:lstStyle/>
          <a:p>
            <a:r>
              <a:rPr lang="en-AU" sz="1400" dirty="0">
                <a:solidFill>
                  <a:schemeClr val="bg1"/>
                </a:solidFill>
              </a:rPr>
              <a:t>Good L &amp; Grimmond T. </a:t>
            </a:r>
            <a:r>
              <a:rPr lang="en-US" sz="1400" dirty="0">
                <a:solidFill>
                  <a:schemeClr val="bg1"/>
                </a:solidFill>
              </a:rPr>
              <a:t>Proven Strategies to Prevent Bloodborne Pathogen Exposure in </a:t>
            </a:r>
          </a:p>
          <a:p>
            <a:r>
              <a:rPr lang="en-US" sz="1400" dirty="0">
                <a:solidFill>
                  <a:schemeClr val="bg1"/>
                </a:solidFill>
              </a:rPr>
              <a:t>EXPO-S.T.O.P. Hospitals. J Assoc Occ Hlth Prof 2017:36(1);1-5.</a:t>
            </a:r>
          </a:p>
        </p:txBody>
      </p:sp>
    </p:spTree>
    <p:extLst>
      <p:ext uri="{BB962C8B-B14F-4D97-AF65-F5344CB8AC3E}">
        <p14:creationId xmlns:p14="http://schemas.microsoft.com/office/powerpoint/2010/main" val="770428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idx="4294967295"/>
          </p:nvPr>
        </p:nvSpPr>
        <p:spPr>
          <a:xfrm>
            <a:off x="0" y="260350"/>
            <a:ext cx="4730750" cy="625475"/>
          </a:xfrm>
        </p:spPr>
        <p:txBody>
          <a:bodyPr rtlCol="0">
            <a:noAutofit/>
          </a:bodyPr>
          <a:lstStyle/>
          <a:p>
            <a:pPr>
              <a:defRPr/>
            </a:pPr>
            <a:r>
              <a:rPr lang="en-US" altLang="en-US" b="1" dirty="0">
                <a:solidFill>
                  <a:srgbClr val="FFFF00"/>
                </a:solidFill>
                <a:latin typeface="+mn-lt"/>
              </a:rPr>
              <a:t>Leadership Support</a:t>
            </a:r>
          </a:p>
        </p:txBody>
      </p:sp>
      <p:sp>
        <p:nvSpPr>
          <p:cNvPr id="14339" name="Content Placeholder 5"/>
          <p:cNvSpPr>
            <a:spLocks noGrp="1"/>
          </p:cNvSpPr>
          <p:nvPr>
            <p:ph idx="4294967295"/>
          </p:nvPr>
        </p:nvSpPr>
        <p:spPr>
          <a:xfrm>
            <a:off x="1006823" y="1161806"/>
            <a:ext cx="10582275" cy="2803525"/>
          </a:xfrm>
        </p:spPr>
        <p:txBody>
          <a:bodyPr>
            <a:noAutofit/>
          </a:bodyPr>
          <a:lstStyle/>
          <a:p>
            <a:pPr marL="271449" indent="-271449">
              <a:lnSpc>
                <a:spcPct val="100000"/>
              </a:lnSpc>
              <a:spcBef>
                <a:spcPts val="0"/>
              </a:spcBef>
              <a:spcAft>
                <a:spcPts val="1800"/>
              </a:spcAft>
            </a:pPr>
            <a:r>
              <a:rPr lang="en-US" altLang="en-US" sz="3200" dirty="0">
                <a:solidFill>
                  <a:schemeClr val="bg1"/>
                </a:solidFill>
              </a:rPr>
              <a:t>Strong commitment from the top</a:t>
            </a:r>
          </a:p>
          <a:p>
            <a:pPr marL="271449" indent="-271449">
              <a:lnSpc>
                <a:spcPct val="100000"/>
              </a:lnSpc>
              <a:spcBef>
                <a:spcPts val="0"/>
              </a:spcBef>
              <a:spcAft>
                <a:spcPts val="1800"/>
              </a:spcAft>
            </a:pPr>
            <a:r>
              <a:rPr lang="en-US" altLang="en-US" sz="3200" dirty="0">
                <a:solidFill>
                  <a:schemeClr val="bg1"/>
                </a:solidFill>
              </a:rPr>
              <a:t>Backing strategies with resources</a:t>
            </a:r>
          </a:p>
          <a:p>
            <a:pPr marL="271449" indent="-271449">
              <a:lnSpc>
                <a:spcPts val="3000"/>
              </a:lnSpc>
              <a:spcBef>
                <a:spcPts val="0"/>
              </a:spcBef>
            </a:pPr>
            <a:r>
              <a:rPr lang="en-US" altLang="en-US" sz="3200" dirty="0">
                <a:solidFill>
                  <a:schemeClr val="bg1"/>
                </a:solidFill>
              </a:rPr>
              <a:t>Firm commitment on tough policies/requirements</a:t>
            </a:r>
          </a:p>
          <a:p>
            <a:pPr marL="457200" lvl="1" indent="0">
              <a:lnSpc>
                <a:spcPts val="3000"/>
              </a:lnSpc>
              <a:spcBef>
                <a:spcPts val="0"/>
              </a:spcBef>
              <a:buNone/>
            </a:pPr>
            <a:r>
              <a:rPr lang="en-US" altLang="en-US" sz="3200" dirty="0">
                <a:solidFill>
                  <a:schemeClr val="bg1"/>
                </a:solidFill>
              </a:rPr>
              <a:t>E.g. Exclude non-SED. (Need apply in writing to Safety </a:t>
            </a:r>
            <a:r>
              <a:rPr lang="en-US" altLang="en-US" sz="3200" dirty="0" err="1">
                <a:solidFill>
                  <a:schemeClr val="bg1"/>
                </a:solidFill>
              </a:rPr>
              <a:t>C’tee</a:t>
            </a:r>
            <a:r>
              <a:rPr lang="en-US" altLang="en-US" sz="3200" dirty="0">
                <a:solidFill>
                  <a:schemeClr val="bg1"/>
                </a:solidFill>
              </a:rPr>
              <a:t>)</a:t>
            </a:r>
          </a:p>
          <a:p>
            <a:pPr marL="271449" indent="-271449">
              <a:lnSpc>
                <a:spcPct val="100000"/>
              </a:lnSpc>
              <a:spcBef>
                <a:spcPts val="1200"/>
              </a:spcBef>
              <a:spcAft>
                <a:spcPts val="1200"/>
              </a:spcAft>
            </a:pPr>
            <a:r>
              <a:rPr lang="en-US" altLang="en-US" sz="3200" dirty="0">
                <a:solidFill>
                  <a:schemeClr val="bg1"/>
                </a:solidFill>
              </a:rPr>
              <a:t>Welcome frontline-staff as </a:t>
            </a:r>
            <a:r>
              <a:rPr lang="en-US" altLang="en-US" sz="3200" i="1" dirty="0">
                <a:solidFill>
                  <a:schemeClr val="bg1"/>
                </a:solidFill>
              </a:rPr>
              <a:t>partners</a:t>
            </a:r>
            <a:r>
              <a:rPr lang="en-US" altLang="en-US" sz="3200" dirty="0">
                <a:solidFill>
                  <a:schemeClr val="bg1"/>
                </a:solidFill>
              </a:rPr>
              <a:t> in safety</a:t>
            </a:r>
          </a:p>
        </p:txBody>
      </p:sp>
    </p:spTree>
    <p:extLst>
      <p:ext uri="{BB962C8B-B14F-4D97-AF65-F5344CB8AC3E}">
        <p14:creationId xmlns:p14="http://schemas.microsoft.com/office/powerpoint/2010/main" val="3202941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idx="4294967295"/>
          </p:nvPr>
        </p:nvSpPr>
        <p:spPr>
          <a:xfrm>
            <a:off x="0" y="341523"/>
            <a:ext cx="5470525" cy="623887"/>
          </a:xfrm>
        </p:spPr>
        <p:txBody>
          <a:bodyPr rtlCol="0">
            <a:noAutofit/>
          </a:bodyPr>
          <a:lstStyle/>
          <a:p>
            <a:pPr>
              <a:defRPr/>
            </a:pPr>
            <a:r>
              <a:rPr lang="en-US" altLang="en-US" b="1" dirty="0">
                <a:solidFill>
                  <a:srgbClr val="FFFF00"/>
                </a:solidFill>
                <a:latin typeface="+mn-lt"/>
              </a:rPr>
              <a:t>Education and Training</a:t>
            </a:r>
          </a:p>
        </p:txBody>
      </p:sp>
      <p:sp>
        <p:nvSpPr>
          <p:cNvPr id="14339" name="Content Placeholder 5"/>
          <p:cNvSpPr>
            <a:spLocks noGrp="1"/>
          </p:cNvSpPr>
          <p:nvPr>
            <p:ph idx="4294967295"/>
          </p:nvPr>
        </p:nvSpPr>
        <p:spPr>
          <a:xfrm>
            <a:off x="365760" y="1363601"/>
            <a:ext cx="11725626" cy="4670266"/>
          </a:xfrm>
        </p:spPr>
        <p:txBody>
          <a:bodyPr>
            <a:noAutofit/>
          </a:bodyPr>
          <a:lstStyle/>
          <a:p>
            <a:pPr>
              <a:lnSpc>
                <a:spcPct val="100000"/>
              </a:lnSpc>
              <a:spcBef>
                <a:spcPts val="0"/>
              </a:spcBef>
              <a:spcAft>
                <a:spcPts val="1800"/>
              </a:spcAft>
            </a:pPr>
            <a:r>
              <a:rPr lang="en-US" altLang="en-US" sz="3200" b="1" dirty="0">
                <a:solidFill>
                  <a:schemeClr val="bg1"/>
                </a:solidFill>
              </a:rPr>
              <a:t> </a:t>
            </a:r>
            <a:r>
              <a:rPr lang="en-US" altLang="en-US" sz="3200" dirty="0">
                <a:solidFill>
                  <a:schemeClr val="bg1"/>
                </a:solidFill>
              </a:rPr>
              <a:t>Cannot assume new staff “know” your policies, rules, SED </a:t>
            </a:r>
          </a:p>
          <a:p>
            <a:pPr>
              <a:lnSpc>
                <a:spcPct val="100000"/>
              </a:lnSpc>
              <a:spcBef>
                <a:spcPts val="0"/>
              </a:spcBef>
              <a:spcAft>
                <a:spcPts val="1800"/>
              </a:spcAft>
            </a:pPr>
            <a:r>
              <a:rPr lang="en-US" altLang="en-US" sz="3200" dirty="0">
                <a:solidFill>
                  <a:schemeClr val="bg1"/>
                </a:solidFill>
              </a:rPr>
              <a:t> The need demonstrate </a:t>
            </a:r>
            <a:r>
              <a:rPr lang="en-US" altLang="en-US" sz="3200" i="1" dirty="0">
                <a:solidFill>
                  <a:schemeClr val="bg1"/>
                </a:solidFill>
              </a:rPr>
              <a:t>competency</a:t>
            </a:r>
            <a:r>
              <a:rPr lang="en-US" altLang="en-US" sz="3200" dirty="0">
                <a:solidFill>
                  <a:schemeClr val="bg1"/>
                </a:solidFill>
              </a:rPr>
              <a:t> with relevant SED – incl Drs.</a:t>
            </a:r>
          </a:p>
          <a:p>
            <a:pPr>
              <a:lnSpc>
                <a:spcPct val="100000"/>
              </a:lnSpc>
              <a:spcBef>
                <a:spcPts val="0"/>
              </a:spcBef>
            </a:pPr>
            <a:r>
              <a:rPr lang="en-US" altLang="en-US" sz="3200" dirty="0">
                <a:solidFill>
                  <a:schemeClr val="bg1"/>
                </a:solidFill>
              </a:rPr>
              <a:t> Sign-off on “completion &amp; understanding”: e.g. policies, practices, </a:t>
            </a:r>
          </a:p>
          <a:p>
            <a:pPr marL="539328" lvl="1" indent="3572">
              <a:lnSpc>
                <a:spcPct val="100000"/>
              </a:lnSpc>
              <a:spcBef>
                <a:spcPts val="0"/>
              </a:spcBef>
              <a:spcAft>
                <a:spcPts val="1800"/>
              </a:spcAft>
              <a:buNone/>
              <a:tabLst>
                <a:tab pos="1042937" algn="l"/>
              </a:tabLst>
            </a:pPr>
            <a:r>
              <a:rPr lang="en-US" altLang="en-US" sz="3200" dirty="0">
                <a:solidFill>
                  <a:schemeClr val="bg1"/>
                </a:solidFill>
              </a:rPr>
              <a:t>Reporting procedures, unauthorized SED use.</a:t>
            </a:r>
          </a:p>
          <a:p>
            <a:pPr>
              <a:lnSpc>
                <a:spcPct val="100000"/>
              </a:lnSpc>
              <a:spcBef>
                <a:spcPts val="0"/>
              </a:spcBef>
              <a:spcAft>
                <a:spcPts val="1800"/>
              </a:spcAft>
            </a:pPr>
            <a:r>
              <a:rPr lang="en-US" altLang="en-US" sz="3200" dirty="0">
                <a:solidFill>
                  <a:schemeClr val="bg1"/>
                </a:solidFill>
              </a:rPr>
              <a:t> Return for training if: SI, new SED, every 2 years</a:t>
            </a:r>
          </a:p>
          <a:p>
            <a:pPr>
              <a:lnSpc>
                <a:spcPct val="100000"/>
              </a:lnSpc>
              <a:spcBef>
                <a:spcPts val="0"/>
              </a:spcBef>
              <a:spcAft>
                <a:spcPts val="1200"/>
              </a:spcAft>
            </a:pPr>
            <a:r>
              <a:rPr lang="en-US" altLang="en-US" sz="3200" dirty="0">
                <a:solidFill>
                  <a:schemeClr val="bg1"/>
                </a:solidFill>
              </a:rPr>
              <a:t> Simulation lab; All staff/shifts; use vendors</a:t>
            </a:r>
          </a:p>
        </p:txBody>
      </p:sp>
    </p:spTree>
    <p:extLst>
      <p:ext uri="{BB962C8B-B14F-4D97-AF65-F5344CB8AC3E}">
        <p14:creationId xmlns:p14="http://schemas.microsoft.com/office/powerpoint/2010/main" val="181225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idx="4294967295"/>
          </p:nvPr>
        </p:nvSpPr>
        <p:spPr>
          <a:xfrm>
            <a:off x="285750" y="178594"/>
            <a:ext cx="3595688" cy="592137"/>
          </a:xfrm>
        </p:spPr>
        <p:txBody>
          <a:bodyPr rtlCol="0">
            <a:normAutofit fontScale="90000"/>
          </a:bodyPr>
          <a:lstStyle/>
          <a:p>
            <a:pPr>
              <a:defRPr/>
            </a:pPr>
            <a:r>
              <a:rPr lang="en-US" altLang="en-US" b="1" dirty="0">
                <a:solidFill>
                  <a:srgbClr val="FFFF00"/>
                </a:solidFill>
                <a:latin typeface="+mn-lt"/>
              </a:rPr>
              <a:t>Communication</a:t>
            </a:r>
          </a:p>
        </p:txBody>
      </p:sp>
      <p:sp>
        <p:nvSpPr>
          <p:cNvPr id="14339" name="Content Placeholder 5"/>
          <p:cNvSpPr>
            <a:spLocks noGrp="1"/>
          </p:cNvSpPr>
          <p:nvPr>
            <p:ph idx="4294967295"/>
          </p:nvPr>
        </p:nvSpPr>
        <p:spPr>
          <a:xfrm>
            <a:off x="201930" y="891381"/>
            <a:ext cx="11414760" cy="5491956"/>
          </a:xfrm>
        </p:spPr>
        <p:txBody>
          <a:bodyPr>
            <a:noAutofit/>
          </a:bodyPr>
          <a:lstStyle/>
          <a:p>
            <a:pPr marL="271449" indent="-271449">
              <a:lnSpc>
                <a:spcPts val="3000"/>
              </a:lnSpc>
              <a:spcBef>
                <a:spcPts val="0"/>
              </a:spcBef>
              <a:spcAft>
                <a:spcPts val="1200"/>
              </a:spcAft>
            </a:pPr>
            <a:r>
              <a:rPr lang="en-US" altLang="en-US" sz="3200" dirty="0">
                <a:solidFill>
                  <a:schemeClr val="bg1"/>
                </a:solidFill>
              </a:rPr>
              <a:t>Make reduction goals data-driven; align w strategic goals so BE is </a:t>
            </a:r>
            <a:r>
              <a:rPr lang="en-US" altLang="en-US" sz="3200" u="sng" dirty="0">
                <a:solidFill>
                  <a:schemeClr val="bg1"/>
                </a:solidFill>
              </a:rPr>
              <a:t>seen</a:t>
            </a:r>
            <a:r>
              <a:rPr lang="en-US" altLang="en-US" sz="3200" dirty="0">
                <a:solidFill>
                  <a:schemeClr val="bg1"/>
                </a:solidFill>
              </a:rPr>
              <a:t> and </a:t>
            </a:r>
            <a:r>
              <a:rPr lang="en-US" altLang="en-US" sz="3200" u="sng" dirty="0">
                <a:solidFill>
                  <a:schemeClr val="bg1"/>
                </a:solidFill>
              </a:rPr>
              <a:t>recognized</a:t>
            </a:r>
            <a:r>
              <a:rPr lang="en-US" altLang="en-US" sz="3200" dirty="0">
                <a:solidFill>
                  <a:schemeClr val="bg1"/>
                </a:solidFill>
              </a:rPr>
              <a:t> as important</a:t>
            </a:r>
          </a:p>
          <a:p>
            <a:pPr marL="271449" indent="-271449">
              <a:lnSpc>
                <a:spcPts val="3000"/>
              </a:lnSpc>
              <a:spcBef>
                <a:spcPts val="0"/>
              </a:spcBef>
              <a:spcAft>
                <a:spcPts val="1200"/>
              </a:spcAft>
            </a:pPr>
            <a:r>
              <a:rPr lang="en-US" altLang="en-US" sz="3200" dirty="0">
                <a:solidFill>
                  <a:schemeClr val="bg1"/>
                </a:solidFill>
              </a:rPr>
              <a:t>Transparency of BE to ALL staff ; Regular updates to decision-makers. “Safety Culture” permeates. </a:t>
            </a:r>
          </a:p>
          <a:p>
            <a:pPr marL="271449" indent="-271449">
              <a:lnSpc>
                <a:spcPct val="100000"/>
              </a:lnSpc>
              <a:spcBef>
                <a:spcPts val="0"/>
              </a:spcBef>
              <a:spcAft>
                <a:spcPts val="1200"/>
              </a:spcAft>
            </a:pPr>
            <a:r>
              <a:rPr lang="en-US" altLang="en-US" sz="3200" dirty="0">
                <a:solidFill>
                  <a:schemeClr val="bg1"/>
                </a:solidFill>
              </a:rPr>
              <a:t>Make reporting convenient; 24/7 phone availability (e.g. regional)</a:t>
            </a:r>
          </a:p>
          <a:p>
            <a:pPr marL="271449" indent="-271449">
              <a:lnSpc>
                <a:spcPts val="3000"/>
              </a:lnSpc>
              <a:spcBef>
                <a:spcPts val="0"/>
              </a:spcBef>
              <a:spcAft>
                <a:spcPts val="1200"/>
              </a:spcAft>
            </a:pPr>
            <a:r>
              <a:rPr lang="en-US" altLang="en-US" sz="3200" dirty="0">
                <a:solidFill>
                  <a:schemeClr val="bg1"/>
                </a:solidFill>
              </a:rPr>
              <a:t>Awareness campaigns; keep BE at forefront e.g. </a:t>
            </a:r>
            <a:r>
              <a:rPr lang="en-US" altLang="en-US" sz="3200" i="1" dirty="0">
                <a:solidFill>
                  <a:schemeClr val="bg1"/>
                </a:solidFill>
              </a:rPr>
              <a:t>Monthly bulletins, cafeteria stands, praise the zeros</a:t>
            </a:r>
          </a:p>
          <a:p>
            <a:pPr marL="271449" indent="-271449">
              <a:lnSpc>
                <a:spcPct val="100000"/>
              </a:lnSpc>
              <a:spcBef>
                <a:spcPts val="0"/>
              </a:spcBef>
              <a:spcAft>
                <a:spcPts val="1200"/>
              </a:spcAft>
            </a:pPr>
            <a:r>
              <a:rPr lang="en-US" altLang="en-US" sz="3200" i="1" dirty="0">
                <a:solidFill>
                  <a:schemeClr val="bg1"/>
                </a:solidFill>
              </a:rPr>
              <a:t>Find “safety champ” in unit. e.g. surgeon/anesthetist in OR</a:t>
            </a:r>
          </a:p>
          <a:p>
            <a:pPr marL="271449" indent="-271449">
              <a:lnSpc>
                <a:spcPct val="100000"/>
              </a:lnSpc>
              <a:spcBef>
                <a:spcPts val="0"/>
              </a:spcBef>
              <a:spcAft>
                <a:spcPts val="1200"/>
              </a:spcAft>
            </a:pPr>
            <a:r>
              <a:rPr lang="en-US" altLang="en-US" sz="3200" i="1" dirty="0">
                <a:solidFill>
                  <a:schemeClr val="bg1"/>
                </a:solidFill>
              </a:rPr>
              <a:t>Use “safety scripts”- recite to patients </a:t>
            </a:r>
          </a:p>
          <a:p>
            <a:pPr marL="271449" indent="-271449"/>
            <a:r>
              <a:rPr lang="en-US" altLang="en-US" sz="3200" i="1" dirty="0">
                <a:solidFill>
                  <a:schemeClr val="bg1"/>
                </a:solidFill>
              </a:rPr>
              <a:t>Use door signs “Sharps Procedure in progress”</a:t>
            </a:r>
          </a:p>
          <a:p>
            <a:pPr marL="0" indent="0">
              <a:buNone/>
            </a:pPr>
            <a:endParaRPr lang="en-US" altLang="en-US" sz="3200" dirty="0">
              <a:solidFill>
                <a:schemeClr val="bg1"/>
              </a:solidFill>
            </a:endParaRPr>
          </a:p>
        </p:txBody>
      </p:sp>
    </p:spTree>
    <p:extLst>
      <p:ext uri="{BB962C8B-B14F-4D97-AF65-F5344CB8AC3E}">
        <p14:creationId xmlns:p14="http://schemas.microsoft.com/office/powerpoint/2010/main" val="3307968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idx="4294967295"/>
          </p:nvPr>
        </p:nvSpPr>
        <p:spPr>
          <a:xfrm>
            <a:off x="0" y="336550"/>
            <a:ext cx="2919413" cy="693738"/>
          </a:xfrm>
        </p:spPr>
        <p:txBody>
          <a:bodyPr rtlCol="0">
            <a:normAutofit fontScale="90000"/>
          </a:bodyPr>
          <a:lstStyle/>
          <a:p>
            <a:pPr>
              <a:defRPr/>
            </a:pPr>
            <a:r>
              <a:rPr lang="en-US" altLang="en-US" b="1" dirty="0">
                <a:solidFill>
                  <a:srgbClr val="FFFF00"/>
                </a:solidFill>
                <a:latin typeface="+mn-lt"/>
              </a:rPr>
              <a:t>Investigation</a:t>
            </a:r>
          </a:p>
        </p:txBody>
      </p:sp>
      <p:sp>
        <p:nvSpPr>
          <p:cNvPr id="14339" name="Content Placeholder 5"/>
          <p:cNvSpPr>
            <a:spLocks noGrp="1"/>
          </p:cNvSpPr>
          <p:nvPr>
            <p:ph idx="4294967295"/>
          </p:nvPr>
        </p:nvSpPr>
        <p:spPr>
          <a:xfrm>
            <a:off x="487680" y="1309370"/>
            <a:ext cx="11704320" cy="4771390"/>
          </a:xfrm>
        </p:spPr>
        <p:txBody>
          <a:bodyPr>
            <a:noAutofit/>
          </a:bodyPr>
          <a:lstStyle/>
          <a:p>
            <a:pPr marL="271449" indent="-271449">
              <a:spcBef>
                <a:spcPts val="0"/>
              </a:spcBef>
              <a:spcAft>
                <a:spcPts val="1200"/>
              </a:spcAft>
            </a:pPr>
            <a:r>
              <a:rPr lang="en-US" altLang="en-US" sz="3200" dirty="0">
                <a:solidFill>
                  <a:schemeClr val="bg1"/>
                </a:solidFill>
              </a:rPr>
              <a:t>No blame No shame; encourage reporting of </a:t>
            </a:r>
            <a:r>
              <a:rPr lang="en-US" altLang="en-US" sz="3200" u="sng" dirty="0">
                <a:solidFill>
                  <a:schemeClr val="bg1"/>
                </a:solidFill>
              </a:rPr>
              <a:t>every</a:t>
            </a:r>
            <a:r>
              <a:rPr lang="en-US" altLang="en-US" sz="3200" dirty="0">
                <a:solidFill>
                  <a:schemeClr val="bg1"/>
                </a:solidFill>
              </a:rPr>
              <a:t> BE.</a:t>
            </a:r>
          </a:p>
          <a:p>
            <a:pPr marL="271449" indent="-271449">
              <a:spcBef>
                <a:spcPts val="0"/>
              </a:spcBef>
              <a:spcAft>
                <a:spcPts val="1200"/>
              </a:spcAft>
            </a:pPr>
            <a:r>
              <a:rPr lang="en-US" altLang="en-US" sz="3200" dirty="0">
                <a:solidFill>
                  <a:schemeClr val="bg1"/>
                </a:solidFill>
              </a:rPr>
              <a:t>Drill down on </a:t>
            </a:r>
            <a:r>
              <a:rPr lang="en-US" altLang="en-US" sz="3200" u="sng" dirty="0">
                <a:solidFill>
                  <a:schemeClr val="bg1"/>
                </a:solidFill>
              </a:rPr>
              <a:t>every</a:t>
            </a:r>
            <a:r>
              <a:rPr lang="en-US" altLang="en-US" sz="3200" dirty="0">
                <a:solidFill>
                  <a:schemeClr val="bg1"/>
                </a:solidFill>
              </a:rPr>
              <a:t> incident root-cause; don’t assume.</a:t>
            </a:r>
          </a:p>
          <a:p>
            <a:pPr marL="271449" indent="-271449">
              <a:spcBef>
                <a:spcPts val="0"/>
              </a:spcBef>
              <a:spcAft>
                <a:spcPts val="1200"/>
              </a:spcAft>
            </a:pPr>
            <a:r>
              <a:rPr lang="en-US" altLang="en-US" sz="3200" dirty="0">
                <a:solidFill>
                  <a:schemeClr val="bg1"/>
                </a:solidFill>
              </a:rPr>
              <a:t>Ask staff for their opinion when a trend/problem. </a:t>
            </a:r>
          </a:p>
          <a:p>
            <a:pPr marL="271449" indent="-271449">
              <a:spcBef>
                <a:spcPts val="0"/>
              </a:spcBef>
              <a:spcAft>
                <a:spcPts val="1200"/>
              </a:spcAft>
            </a:pPr>
            <a:r>
              <a:rPr lang="en-US" altLang="en-US" sz="3200" dirty="0">
                <a:solidFill>
                  <a:schemeClr val="bg1"/>
                </a:solidFill>
              </a:rPr>
              <a:t>Involve Unit Manager (+ senior leadership) + employee</a:t>
            </a:r>
          </a:p>
          <a:p>
            <a:pPr marL="271449" indent="-271449"/>
            <a:r>
              <a:rPr lang="en-US" altLang="en-US" sz="3200" dirty="0">
                <a:solidFill>
                  <a:schemeClr val="bg1"/>
                </a:solidFill>
              </a:rPr>
              <a:t>When investigating, confirm u</a:t>
            </a:r>
            <a:r>
              <a:rPr lang="en-US" sz="3200" dirty="0">
                <a:solidFill>
                  <a:schemeClr val="bg1"/>
                </a:solidFill>
              </a:rPr>
              <a:t>sers </a:t>
            </a:r>
            <a:r>
              <a:rPr lang="en-US" altLang="en-US" sz="3200" dirty="0">
                <a:solidFill>
                  <a:schemeClr val="bg1"/>
                </a:solidFill>
              </a:rPr>
              <a:t>:</a:t>
            </a:r>
          </a:p>
          <a:p>
            <a:pPr marL="800082" lvl="2" indent="-457200">
              <a:buFont typeface="Courier New" panose="02070309020205020404" pitchFamily="49" charset="0"/>
              <a:buChar char="o"/>
            </a:pPr>
            <a:r>
              <a:rPr lang="en-US" sz="3200" dirty="0">
                <a:solidFill>
                  <a:schemeClr val="bg1"/>
                </a:solidFill>
              </a:rPr>
              <a:t>had SED available</a:t>
            </a:r>
          </a:p>
          <a:p>
            <a:pPr marL="800082" lvl="2" indent="-457200">
              <a:spcBef>
                <a:spcPts val="0"/>
              </a:spcBef>
              <a:spcAft>
                <a:spcPts val="1200"/>
              </a:spcAft>
              <a:buFont typeface="Courier New" panose="02070309020205020404" pitchFamily="49" charset="0"/>
              <a:buChar char="o"/>
            </a:pPr>
            <a:r>
              <a:rPr lang="en-US" sz="3200" dirty="0">
                <a:solidFill>
                  <a:schemeClr val="bg1"/>
                </a:solidFill>
              </a:rPr>
              <a:t>are correctly activating safety mechanism. Always. Immediately.</a:t>
            </a:r>
          </a:p>
          <a:p>
            <a:pPr marL="271449" indent="-271449"/>
            <a:r>
              <a:rPr lang="en-US" sz="3200" dirty="0">
                <a:solidFill>
                  <a:schemeClr val="bg1"/>
                </a:solidFill>
              </a:rPr>
              <a:t> Annually review safer SED availability (it’s OSHA law).</a:t>
            </a:r>
          </a:p>
          <a:p>
            <a:pPr marL="342882" lvl="1" indent="0">
              <a:buNone/>
            </a:pPr>
            <a:endParaRPr lang="en-US" altLang="en-US" sz="3200" dirty="0">
              <a:solidFill>
                <a:schemeClr val="bg1"/>
              </a:solidFill>
            </a:endParaRPr>
          </a:p>
          <a:p>
            <a:pPr marL="0" indent="0">
              <a:buNone/>
            </a:pPr>
            <a:endParaRPr lang="en-US" altLang="en-US" sz="3200" dirty="0">
              <a:solidFill>
                <a:schemeClr val="bg1"/>
              </a:solidFill>
            </a:endParaRPr>
          </a:p>
        </p:txBody>
      </p:sp>
    </p:spTree>
    <p:extLst>
      <p:ext uri="{BB962C8B-B14F-4D97-AF65-F5344CB8AC3E}">
        <p14:creationId xmlns:p14="http://schemas.microsoft.com/office/powerpoint/2010/main" val="125207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339">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33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idx="4294967295"/>
          </p:nvPr>
        </p:nvSpPr>
        <p:spPr>
          <a:xfrm>
            <a:off x="0" y="0"/>
            <a:ext cx="2871788" cy="693738"/>
          </a:xfrm>
        </p:spPr>
        <p:txBody>
          <a:bodyPr rtlCol="0">
            <a:normAutofit fontScale="90000"/>
          </a:bodyPr>
          <a:lstStyle/>
          <a:p>
            <a:pPr>
              <a:defRPr/>
            </a:pPr>
            <a:r>
              <a:rPr lang="en-US" altLang="en-US" b="1" dirty="0">
                <a:solidFill>
                  <a:srgbClr val="FFFF00"/>
                </a:solidFill>
                <a:latin typeface="+mn-lt"/>
              </a:rPr>
              <a:t>Engagement</a:t>
            </a:r>
          </a:p>
        </p:txBody>
      </p:sp>
      <p:sp>
        <p:nvSpPr>
          <p:cNvPr id="14339" name="Content Placeholder 5"/>
          <p:cNvSpPr>
            <a:spLocks noGrp="1"/>
          </p:cNvSpPr>
          <p:nvPr>
            <p:ph idx="4294967295"/>
          </p:nvPr>
        </p:nvSpPr>
        <p:spPr>
          <a:xfrm>
            <a:off x="0" y="771684"/>
            <a:ext cx="12192000" cy="4990782"/>
          </a:xfrm>
        </p:spPr>
        <p:txBody>
          <a:bodyPr>
            <a:noAutofit/>
          </a:bodyPr>
          <a:lstStyle/>
          <a:p>
            <a:pPr eaLnBrk="1" hangingPunct="1">
              <a:lnSpc>
                <a:spcPct val="100000"/>
              </a:lnSpc>
              <a:spcAft>
                <a:spcPts val="1200"/>
              </a:spcAft>
            </a:pPr>
            <a:r>
              <a:rPr lang="en-US" altLang="en-US" sz="2700" dirty="0">
                <a:solidFill>
                  <a:schemeClr val="bg1"/>
                </a:solidFill>
              </a:rPr>
              <a:t> </a:t>
            </a:r>
            <a:r>
              <a:rPr lang="en-US" altLang="en-US" sz="3200" dirty="0">
                <a:solidFill>
                  <a:schemeClr val="bg1"/>
                </a:solidFill>
              </a:rPr>
              <a:t>Hold frontline staff &amp; managers responsible for safety</a:t>
            </a:r>
          </a:p>
          <a:p>
            <a:pPr>
              <a:spcBef>
                <a:spcPts val="452"/>
              </a:spcBef>
            </a:pPr>
            <a:r>
              <a:rPr lang="en-US" altLang="en-US" sz="3200" dirty="0">
                <a:solidFill>
                  <a:schemeClr val="bg1"/>
                </a:solidFill>
              </a:rPr>
              <a:t> When staff do well, get senior leadership to praise them </a:t>
            </a:r>
          </a:p>
          <a:p>
            <a:pPr marL="457200" lvl="1" indent="0">
              <a:spcBef>
                <a:spcPts val="452"/>
              </a:spcBef>
              <a:spcAft>
                <a:spcPts val="600"/>
              </a:spcAft>
              <a:buNone/>
            </a:pPr>
            <a:r>
              <a:rPr lang="en-US" sz="2800" i="1" dirty="0">
                <a:solidFill>
                  <a:schemeClr val="bg1"/>
                </a:solidFill>
                <a:cs typeface="Times New Roman" panose="02020603050405020304" pitchFamily="18" charset="0"/>
              </a:rPr>
              <a:t>“Employees who perceived strong senior leadership support for safety and who received high levels of safety-related feedback and training were </a:t>
            </a:r>
            <a:r>
              <a:rPr lang="en-US" sz="2800" i="1" u="sng" dirty="0">
                <a:solidFill>
                  <a:schemeClr val="bg1"/>
                </a:solidFill>
                <a:cs typeface="Times New Roman" panose="02020603050405020304" pitchFamily="18" charset="0"/>
              </a:rPr>
              <a:t>half as likely</a:t>
            </a:r>
            <a:r>
              <a:rPr lang="en-US" sz="2800" i="1" dirty="0">
                <a:solidFill>
                  <a:schemeClr val="bg1"/>
                </a:solidFill>
                <a:cs typeface="Times New Roman" panose="02020603050405020304" pitchFamily="18" charset="0"/>
              </a:rPr>
              <a:t> to experience blood or body fluid exposure incidents.”  </a:t>
            </a:r>
            <a:r>
              <a:rPr lang="en-US" i="1" dirty="0">
                <a:solidFill>
                  <a:schemeClr val="bg1"/>
                </a:solidFill>
                <a:cs typeface="Times New Roman" panose="02020603050405020304" pitchFamily="18" charset="0"/>
              </a:rPr>
              <a:t>Gershon et al 2000.</a:t>
            </a:r>
            <a:endParaRPr lang="en-US" altLang="en-US" dirty="0">
              <a:solidFill>
                <a:schemeClr val="bg1"/>
              </a:solidFill>
              <a:cs typeface="Times New Roman" panose="02020603050405020304" pitchFamily="18" charset="0"/>
            </a:endParaRPr>
          </a:p>
          <a:p>
            <a:pPr eaLnBrk="1" hangingPunct="1"/>
            <a:r>
              <a:rPr lang="en-US" altLang="en-US" sz="2700" dirty="0">
                <a:solidFill>
                  <a:schemeClr val="bg1"/>
                </a:solidFill>
              </a:rPr>
              <a:t> </a:t>
            </a:r>
            <a:r>
              <a:rPr lang="en-US" sz="3200" dirty="0">
                <a:solidFill>
                  <a:schemeClr val="bg1"/>
                </a:solidFill>
              </a:rPr>
              <a:t>Hold Safety Forums; open with a though-provoking:</a:t>
            </a:r>
          </a:p>
          <a:p>
            <a:pPr marL="342882" lvl="1" indent="0">
              <a:lnSpc>
                <a:spcPct val="100000"/>
              </a:lnSpc>
              <a:spcBef>
                <a:spcPts val="0"/>
              </a:spcBef>
              <a:spcAft>
                <a:spcPts val="600"/>
              </a:spcAft>
              <a:buNone/>
            </a:pPr>
            <a:r>
              <a:rPr lang="en-US" dirty="0">
                <a:solidFill>
                  <a:schemeClr val="bg1"/>
                </a:solidFill>
              </a:rPr>
              <a:t>  </a:t>
            </a:r>
            <a:r>
              <a:rPr lang="en-US" i="1" dirty="0">
                <a:solidFill>
                  <a:schemeClr val="bg1"/>
                </a:solidFill>
              </a:rPr>
              <a:t>“If you arrived to work today and it was a safer environment, what would it look like?</a:t>
            </a:r>
            <a:r>
              <a:rPr lang="en-US" dirty="0">
                <a:solidFill>
                  <a:schemeClr val="bg1"/>
                </a:solidFill>
              </a:rPr>
              <a:t>” </a:t>
            </a:r>
          </a:p>
          <a:p>
            <a:pPr marL="270259" indent="-270259">
              <a:lnSpc>
                <a:spcPct val="100000"/>
              </a:lnSpc>
              <a:spcAft>
                <a:spcPts val="600"/>
              </a:spcAft>
            </a:pPr>
            <a:r>
              <a:rPr lang="en-US" sz="3200" dirty="0">
                <a:solidFill>
                  <a:schemeClr val="bg1"/>
                </a:solidFill>
              </a:rPr>
              <a:t>Partner front-line staff as “Safety Advocates”/“Safety Champs” with Occ Health &amp; management leaders in initiatives e.g. mthly </a:t>
            </a:r>
            <a:r>
              <a:rPr lang="en-US" sz="3200" dirty="0" err="1">
                <a:solidFill>
                  <a:schemeClr val="bg1"/>
                </a:solidFill>
              </a:rPr>
              <a:t>b’fast</a:t>
            </a:r>
            <a:r>
              <a:rPr lang="en-US" sz="3200" dirty="0">
                <a:solidFill>
                  <a:schemeClr val="bg1"/>
                </a:solidFill>
              </a:rPr>
              <a:t> mtgs.</a:t>
            </a:r>
          </a:p>
          <a:p>
            <a:pPr eaLnBrk="1" hangingPunct="1"/>
            <a:r>
              <a:rPr lang="en-US" altLang="en-US" sz="2551" dirty="0">
                <a:solidFill>
                  <a:schemeClr val="bg1"/>
                </a:solidFill>
              </a:rPr>
              <a:t> </a:t>
            </a:r>
            <a:r>
              <a:rPr lang="en-US" altLang="en-US" sz="3200" dirty="0">
                <a:solidFill>
                  <a:schemeClr val="bg1"/>
                </a:solidFill>
              </a:rPr>
              <a:t>Success &amp; positivity - breeds respect for next initiative</a:t>
            </a:r>
            <a:r>
              <a:rPr lang="en-US" altLang="en-US" sz="2700" dirty="0">
                <a:solidFill>
                  <a:schemeClr val="bg1"/>
                </a:solidFill>
              </a:rPr>
              <a:t>.</a:t>
            </a:r>
            <a:endParaRPr lang="en-US" altLang="en-US" sz="3200" dirty="0">
              <a:solidFill>
                <a:schemeClr val="bg1"/>
              </a:solidFill>
            </a:endParaRPr>
          </a:p>
        </p:txBody>
      </p:sp>
      <p:sp>
        <p:nvSpPr>
          <p:cNvPr id="2" name="TextBox 1">
            <a:extLst>
              <a:ext uri="{FF2B5EF4-FFF2-40B4-BE49-F238E27FC236}">
                <a16:creationId xmlns:a16="http://schemas.microsoft.com/office/drawing/2014/main" xmlns="" id="{80B771B6-BAC3-4835-A246-B082ED778EBC}"/>
              </a:ext>
            </a:extLst>
          </p:cNvPr>
          <p:cNvSpPr txBox="1"/>
          <p:nvPr/>
        </p:nvSpPr>
        <p:spPr>
          <a:xfrm>
            <a:off x="3143250" y="6512838"/>
            <a:ext cx="8938665" cy="430887"/>
          </a:xfrm>
          <a:prstGeom prst="rect">
            <a:avLst/>
          </a:prstGeom>
          <a:noFill/>
        </p:spPr>
        <p:txBody>
          <a:bodyPr wrap="none" rtlCol="0">
            <a:spAutoFit/>
          </a:bodyPr>
          <a:lstStyle/>
          <a:p>
            <a:r>
              <a:rPr lang="en-US" sz="1100" dirty="0">
                <a:solidFill>
                  <a:schemeClr val="bg1"/>
                </a:solidFill>
              </a:rPr>
              <a:t>Gershon et al. Hospital safety climate and its relationship with safe work practices and workplace exposure incidents. Am J Infect Control 2000;28:211-21</a:t>
            </a:r>
          </a:p>
          <a:p>
            <a:endParaRPr lang="en-US" sz="1100" dirty="0">
              <a:solidFill>
                <a:schemeClr val="bg1"/>
              </a:solidFill>
            </a:endParaRPr>
          </a:p>
        </p:txBody>
      </p:sp>
    </p:spTree>
    <p:extLst>
      <p:ext uri="{BB962C8B-B14F-4D97-AF65-F5344CB8AC3E}">
        <p14:creationId xmlns:p14="http://schemas.microsoft.com/office/powerpoint/2010/main" val="2109993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2980" y="124805"/>
            <a:ext cx="6967540" cy="1107354"/>
          </a:xfrm>
          <a:prstGeom prst="rect">
            <a:avLst/>
          </a:prstGeom>
          <a:noFill/>
        </p:spPr>
        <p:txBody>
          <a:bodyPr wrap="square" rtlCol="0">
            <a:spAutoFit/>
          </a:bodyPr>
          <a:lstStyle/>
          <a:p>
            <a:r>
              <a:rPr lang="en-US" sz="4000" b="1" dirty="0">
                <a:solidFill>
                  <a:schemeClr val="bg1"/>
                </a:solidFill>
              </a:rPr>
              <a:t>ANA (+ 18 Assoc) 2017:   </a:t>
            </a:r>
          </a:p>
          <a:p>
            <a:r>
              <a:rPr lang="en-US" sz="2596" b="1" i="1" dirty="0">
                <a:solidFill>
                  <a:schemeClr val="bg1"/>
                </a:solidFill>
              </a:rPr>
              <a:t>Recommendations for Progress on Sharps Safety</a:t>
            </a:r>
            <a:endParaRPr lang="en-US" sz="2596" i="1" dirty="0">
              <a:solidFill>
                <a:schemeClr val="bg1"/>
              </a:solidFill>
            </a:endParaRPr>
          </a:p>
        </p:txBody>
      </p:sp>
      <p:sp>
        <p:nvSpPr>
          <p:cNvPr id="3" name="TextBox 2"/>
          <p:cNvSpPr txBox="1"/>
          <p:nvPr/>
        </p:nvSpPr>
        <p:spPr>
          <a:xfrm>
            <a:off x="222980" y="1497903"/>
            <a:ext cx="12035785" cy="3170099"/>
          </a:xfrm>
          <a:prstGeom prst="rect">
            <a:avLst/>
          </a:prstGeom>
          <a:noFill/>
        </p:spPr>
        <p:txBody>
          <a:bodyPr wrap="square" rtlCol="0">
            <a:spAutoFit/>
          </a:bodyPr>
          <a:lstStyle/>
          <a:p>
            <a:pPr marL="271449" indent="-271449">
              <a:spcAft>
                <a:spcPts val="1200"/>
              </a:spcAft>
            </a:pPr>
            <a:r>
              <a:rPr lang="en-US" sz="3200" b="1" dirty="0">
                <a:solidFill>
                  <a:schemeClr val="bg1"/>
                </a:solidFill>
              </a:rPr>
              <a:t>1. Improving Sharps Safety in Surgical Settings</a:t>
            </a:r>
          </a:p>
          <a:p>
            <a:pPr marL="271449" indent="-271449">
              <a:spcAft>
                <a:spcPts val="1200"/>
              </a:spcAft>
            </a:pPr>
            <a:r>
              <a:rPr lang="en-US" sz="3200" b="1" dirty="0">
                <a:solidFill>
                  <a:schemeClr val="bg1"/>
                </a:solidFill>
              </a:rPr>
              <a:t>2. Understanding &amp; Reducing Exposure Risks in Non-Hospital Settings</a:t>
            </a:r>
          </a:p>
          <a:p>
            <a:pPr marL="271449" indent="-271449">
              <a:spcAft>
                <a:spcPts val="1200"/>
              </a:spcAft>
            </a:pPr>
            <a:r>
              <a:rPr lang="en-US" sz="3200" b="1" dirty="0">
                <a:solidFill>
                  <a:schemeClr val="bg1"/>
                </a:solidFill>
              </a:rPr>
              <a:t>3. Involving Frontline HCW in Selection of Safety Devices</a:t>
            </a:r>
          </a:p>
          <a:p>
            <a:pPr marL="271449" indent="-271449">
              <a:spcAft>
                <a:spcPts val="1200"/>
              </a:spcAft>
            </a:pPr>
            <a:r>
              <a:rPr lang="en-US" sz="3200" b="1" dirty="0">
                <a:solidFill>
                  <a:schemeClr val="bg1"/>
                </a:solidFill>
              </a:rPr>
              <a:t>4. Addressing Gaps in Safety Devices: Need for Continued Innovation </a:t>
            </a:r>
          </a:p>
          <a:p>
            <a:pPr marL="271449" indent="-271449">
              <a:spcAft>
                <a:spcPts val="1200"/>
              </a:spcAft>
            </a:pPr>
            <a:r>
              <a:rPr lang="en-US" sz="3200" b="1" dirty="0">
                <a:solidFill>
                  <a:schemeClr val="bg1"/>
                </a:solidFill>
              </a:rPr>
              <a:t>5. Enhancing Education &amp; Training </a:t>
            </a:r>
          </a:p>
        </p:txBody>
      </p:sp>
      <p:sp>
        <p:nvSpPr>
          <p:cNvPr id="4" name="TextBox 3"/>
          <p:cNvSpPr txBox="1"/>
          <p:nvPr/>
        </p:nvSpPr>
        <p:spPr>
          <a:xfrm>
            <a:off x="2498915" y="6289025"/>
            <a:ext cx="9383210" cy="307777"/>
          </a:xfrm>
          <a:prstGeom prst="rect">
            <a:avLst/>
          </a:prstGeom>
          <a:noFill/>
        </p:spPr>
        <p:txBody>
          <a:bodyPr wrap="none" rtlCol="0">
            <a:spAutoFit/>
          </a:bodyPr>
          <a:lstStyle/>
          <a:p>
            <a:r>
              <a:rPr lang="en-US" sz="1400" dirty="0">
                <a:solidFill>
                  <a:schemeClr val="bg1"/>
                </a:solidFill>
                <a:hlinkClick r:id="rId3">
                  <a:extLst>
                    <a:ext uri="{A12FA001-AC4F-418D-AE19-62706E023703}">
                      <ahyp:hlinkClr xmlns:ahyp="http://schemas.microsoft.com/office/drawing/2018/hyperlinkcolor" xmlns="" val="tx"/>
                    </a:ext>
                  </a:extLst>
                </a:hlinkClick>
              </a:rPr>
              <a:t>http://www.nursingworld.org/MainMenuCategories/WorkplaceSafety/Healthy-Work-Environment/SafeNeedles/SharpsSafety</a:t>
            </a:r>
            <a:r>
              <a:rPr lang="en-US" sz="1400" dirty="0">
                <a:solidFill>
                  <a:schemeClr val="bg1"/>
                </a:solidFill>
              </a:rPr>
              <a:t> </a:t>
            </a:r>
          </a:p>
        </p:txBody>
      </p:sp>
    </p:spTree>
    <p:extLst>
      <p:ext uri="{BB962C8B-B14F-4D97-AF65-F5344CB8AC3E}">
        <p14:creationId xmlns:p14="http://schemas.microsoft.com/office/powerpoint/2010/main" val="1729850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59079" y="427351"/>
            <a:ext cx="11578758" cy="1140192"/>
          </a:xfrm>
        </p:spPr>
        <p:txBody>
          <a:bodyPr>
            <a:noAutofit/>
          </a:bodyPr>
          <a:lstStyle/>
          <a:p>
            <a:pPr marL="0" indent="0">
              <a:buNone/>
            </a:pPr>
            <a:r>
              <a:rPr lang="en-US" sz="3200" i="1" dirty="0">
                <a:solidFill>
                  <a:schemeClr val="bg1"/>
                </a:solidFill>
              </a:rPr>
              <a:t>“Healthcare-associated Infections</a:t>
            </a:r>
            <a:r>
              <a:rPr lang="en-US" sz="3200" b="1" i="1" dirty="0">
                <a:solidFill>
                  <a:schemeClr val="bg1"/>
                </a:solidFill>
              </a:rPr>
              <a:t>…also includes occupational infections among staff.”</a:t>
            </a:r>
            <a:r>
              <a:rPr lang="en-US" sz="3200" i="1" baseline="30000" dirty="0">
                <a:solidFill>
                  <a:schemeClr val="bg1"/>
                </a:solidFill>
              </a:rPr>
              <a:t>1 </a:t>
            </a:r>
            <a:r>
              <a:rPr lang="en-US" sz="3200" i="1" dirty="0">
                <a:solidFill>
                  <a:schemeClr val="bg1"/>
                </a:solidFill>
              </a:rPr>
              <a:t>(W.H.O.)</a:t>
            </a:r>
          </a:p>
        </p:txBody>
      </p:sp>
      <p:sp>
        <p:nvSpPr>
          <p:cNvPr id="4" name="TextBox 3"/>
          <p:cNvSpPr txBox="1"/>
          <p:nvPr/>
        </p:nvSpPr>
        <p:spPr>
          <a:xfrm>
            <a:off x="4921356" y="6009465"/>
            <a:ext cx="10302240" cy="1251625"/>
          </a:xfrm>
          <a:prstGeom prst="rect">
            <a:avLst/>
          </a:prstGeom>
          <a:noFill/>
        </p:spPr>
        <p:txBody>
          <a:bodyPr wrap="square" rtlCol="0">
            <a:spAutoFit/>
          </a:bodyPr>
          <a:lstStyle/>
          <a:p>
            <a:r>
              <a:rPr lang="en-US" sz="1200" dirty="0">
                <a:solidFill>
                  <a:schemeClr val="bg1"/>
                </a:solidFill>
              </a:rPr>
              <a:t>1. WHO. Clean Care is Safer Care. Report on the Burden of Endemic Health Care-Associated Infection Worldwide. </a:t>
            </a:r>
          </a:p>
          <a:p>
            <a:pPr>
              <a:spcAft>
                <a:spcPts val="200"/>
              </a:spcAft>
            </a:pPr>
            <a:r>
              <a:rPr lang="en-US" sz="1200" dirty="0">
                <a:solidFill>
                  <a:schemeClr val="bg1"/>
                </a:solidFill>
              </a:rPr>
              <a:t>     WHO 2011 </a:t>
            </a:r>
            <a:r>
              <a:rPr lang="en-US" sz="1200" dirty="0">
                <a:solidFill>
                  <a:schemeClr val="bg1"/>
                </a:solidFill>
                <a:hlinkClick r:id="rId3">
                  <a:extLst>
                    <a:ext uri="{A12FA001-AC4F-418D-AE19-62706E023703}">
                      <ahyp:hlinkClr xmlns:ahyp="http://schemas.microsoft.com/office/drawing/2018/hyperlinkcolor" xmlns="" val="tx"/>
                    </a:ext>
                  </a:extLst>
                </a:hlinkClick>
              </a:rPr>
              <a:t>http://www.who.int/gpsc/country_work/gpsc_ccisc_fact_sheet_en.pdf</a:t>
            </a:r>
            <a:r>
              <a:rPr lang="en-US" sz="1200" dirty="0">
                <a:solidFill>
                  <a:schemeClr val="bg1"/>
                </a:solidFill>
              </a:rPr>
              <a:t>.  </a:t>
            </a:r>
          </a:p>
          <a:p>
            <a:pPr>
              <a:spcAft>
                <a:spcPts val="200"/>
              </a:spcAft>
            </a:pPr>
            <a:r>
              <a:rPr lang="en-US" sz="1200" dirty="0">
                <a:solidFill>
                  <a:schemeClr val="bg1"/>
                </a:solidFill>
                <a:hlinkClick r:id="rId4">
                  <a:extLst>
                    <a:ext uri="{A12FA001-AC4F-418D-AE19-62706E023703}">
                      <ahyp:hlinkClr xmlns:ahyp="http://schemas.microsoft.com/office/drawing/2018/hyperlinkcolor" xmlns="" val="tx"/>
                    </a:ext>
                  </a:extLst>
                </a:hlinkClick>
              </a:rPr>
              <a:t>2. https://www.cdc.gov/hai/pdfs/toolkits/toolkit-HAI-POLICY-FINAL_01-2012.pdf</a:t>
            </a:r>
            <a:r>
              <a:rPr lang="en-US" sz="1200" dirty="0">
                <a:solidFill>
                  <a:schemeClr val="bg1"/>
                </a:solidFill>
              </a:rPr>
              <a:t>. </a:t>
            </a:r>
          </a:p>
          <a:p>
            <a:r>
              <a:rPr lang="en-US" sz="1200" dirty="0">
                <a:solidFill>
                  <a:schemeClr val="bg1"/>
                </a:solidFill>
              </a:rPr>
              <a:t>3. HAI State Law Summary. </a:t>
            </a:r>
            <a:r>
              <a:rPr lang="en-US" sz="1200" dirty="0">
                <a:solidFill>
                  <a:schemeClr val="bg1"/>
                </a:solidFill>
                <a:hlinkClick r:id="rId5">
                  <a:extLst>
                    <a:ext uri="{A12FA001-AC4F-418D-AE19-62706E023703}">
                      <ahyp:hlinkClr xmlns:ahyp="http://schemas.microsoft.com/office/drawing/2018/hyperlinkcolor" xmlns="" val="tx"/>
                    </a:ext>
                  </a:extLst>
                </a:hlinkClick>
              </a:rPr>
              <a:t>http://hospitalinfection.org/resources/state-infection-laws/state-law-summary</a:t>
            </a:r>
            <a:r>
              <a:rPr lang="en-US" sz="1200" dirty="0">
                <a:solidFill>
                  <a:schemeClr val="bg1"/>
                </a:solidFill>
              </a:rPr>
              <a:t> </a:t>
            </a:r>
          </a:p>
          <a:p>
            <a:endParaRPr lang="en-US" sz="1200" dirty="0">
              <a:solidFill>
                <a:schemeClr val="bg1"/>
              </a:solidFill>
            </a:endParaRPr>
          </a:p>
          <a:p>
            <a:endParaRPr lang="en-US" sz="1200" dirty="0">
              <a:solidFill>
                <a:schemeClr val="bg1"/>
              </a:solidFill>
            </a:endParaRPr>
          </a:p>
        </p:txBody>
      </p:sp>
      <p:sp>
        <p:nvSpPr>
          <p:cNvPr id="6" name="Content Placeholder 2">
            <a:extLst>
              <a:ext uri="{FF2B5EF4-FFF2-40B4-BE49-F238E27FC236}">
                <a16:creationId xmlns:a16="http://schemas.microsoft.com/office/drawing/2014/main" xmlns="" id="{D7DBD00D-EF57-4799-B9E6-0D3F6913CB84}"/>
              </a:ext>
            </a:extLst>
          </p:cNvPr>
          <p:cNvSpPr txBox="1">
            <a:spLocks/>
          </p:cNvSpPr>
          <p:nvPr/>
        </p:nvSpPr>
        <p:spPr>
          <a:xfrm>
            <a:off x="2271736" y="1485303"/>
            <a:ext cx="9665706" cy="6124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b="1" dirty="0">
                <a:solidFill>
                  <a:srgbClr val="FFFF00"/>
                </a:solidFill>
              </a:rPr>
              <a:t>Sharps injuries </a:t>
            </a:r>
            <a:r>
              <a:rPr lang="en-US" sz="3200" b="1" i="1" u="sng" dirty="0">
                <a:solidFill>
                  <a:srgbClr val="FFFF00"/>
                </a:solidFill>
              </a:rPr>
              <a:t>are</a:t>
            </a:r>
            <a:r>
              <a:rPr lang="en-US" sz="3200" b="1" dirty="0">
                <a:solidFill>
                  <a:srgbClr val="FFFF00"/>
                </a:solidFill>
              </a:rPr>
              <a:t> “HAI” – need tap into HAI resources</a:t>
            </a:r>
            <a:endParaRPr lang="en-US" sz="3200" baseline="30000" dirty="0">
              <a:solidFill>
                <a:srgbClr val="FFFF00"/>
              </a:solidFill>
            </a:endParaRPr>
          </a:p>
        </p:txBody>
      </p:sp>
      <p:grpSp>
        <p:nvGrpSpPr>
          <p:cNvPr id="13" name="Group 12">
            <a:extLst>
              <a:ext uri="{FF2B5EF4-FFF2-40B4-BE49-F238E27FC236}">
                <a16:creationId xmlns:a16="http://schemas.microsoft.com/office/drawing/2014/main" xmlns="" id="{E9530EDD-CA95-460C-9A1A-2B5CBD3CE513}"/>
              </a:ext>
            </a:extLst>
          </p:cNvPr>
          <p:cNvGrpSpPr/>
          <p:nvPr/>
        </p:nvGrpSpPr>
        <p:grpSpPr>
          <a:xfrm>
            <a:off x="315261" y="2243004"/>
            <a:ext cx="11822576" cy="4525830"/>
            <a:chOff x="315261" y="2243004"/>
            <a:chExt cx="11822576" cy="4525830"/>
          </a:xfrm>
        </p:grpSpPr>
        <p:grpSp>
          <p:nvGrpSpPr>
            <p:cNvPr id="9" name="Group 8">
              <a:extLst>
                <a:ext uri="{FF2B5EF4-FFF2-40B4-BE49-F238E27FC236}">
                  <a16:creationId xmlns:a16="http://schemas.microsoft.com/office/drawing/2014/main" xmlns="" id="{E27D68EF-039F-4521-B108-A6F2470425E0}"/>
                </a:ext>
              </a:extLst>
            </p:cNvPr>
            <p:cNvGrpSpPr/>
            <p:nvPr/>
          </p:nvGrpSpPr>
          <p:grpSpPr>
            <a:xfrm>
              <a:off x="315261" y="2243004"/>
              <a:ext cx="3912950" cy="4525830"/>
              <a:chOff x="254558" y="2003579"/>
              <a:chExt cx="3912950" cy="4525830"/>
            </a:xfrm>
          </p:grpSpPr>
          <p:pic>
            <p:nvPicPr>
              <p:cNvPr id="7" name="Picture 2">
                <a:extLst>
                  <a:ext uri="{FF2B5EF4-FFF2-40B4-BE49-F238E27FC236}">
                    <a16:creationId xmlns:a16="http://schemas.microsoft.com/office/drawing/2014/main" xmlns="" id="{AB1CD691-FF12-4C19-A8E6-623CA69FFB45}"/>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4558" y="2003579"/>
                <a:ext cx="2532271" cy="327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itle 2">
                <a:extLst>
                  <a:ext uri="{FF2B5EF4-FFF2-40B4-BE49-F238E27FC236}">
                    <a16:creationId xmlns:a16="http://schemas.microsoft.com/office/drawing/2014/main" xmlns="" id="{4D74917B-EBB0-42FD-88AA-23FEFF4D0311}"/>
                  </a:ext>
                </a:extLst>
              </p:cNvPr>
              <p:cNvSpPr txBox="1">
                <a:spLocks/>
              </p:cNvSpPr>
              <p:nvPr/>
            </p:nvSpPr>
            <p:spPr>
              <a:xfrm rot="20560885">
                <a:off x="570159" y="4624409"/>
                <a:ext cx="3597349" cy="1905000"/>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solidFill>
                      <a:srgbClr val="FFFF00"/>
                    </a:solidFill>
                    <a:latin typeface="+mn-lt"/>
                  </a:rPr>
                  <a:t>Government pressure to reduce HAI</a:t>
                </a:r>
                <a:r>
                  <a:rPr lang="en-US" sz="3600" baseline="30000" dirty="0">
                    <a:solidFill>
                      <a:srgbClr val="FFFF00"/>
                    </a:solidFill>
                    <a:latin typeface="+mn-lt"/>
                  </a:rPr>
                  <a:t>2</a:t>
                </a:r>
              </a:p>
            </p:txBody>
          </p:sp>
        </p:grpSp>
        <p:sp>
          <p:nvSpPr>
            <p:cNvPr id="10" name="Text Placeholder 1">
              <a:extLst>
                <a:ext uri="{FF2B5EF4-FFF2-40B4-BE49-F238E27FC236}">
                  <a16:creationId xmlns:a16="http://schemas.microsoft.com/office/drawing/2014/main" xmlns="" id="{F2B46966-4E78-4CB6-83D9-432727181835}"/>
                </a:ext>
              </a:extLst>
            </p:cNvPr>
            <p:cNvSpPr txBox="1">
              <a:spLocks/>
            </p:cNvSpPr>
            <p:nvPr/>
          </p:nvSpPr>
          <p:spPr>
            <a:xfrm>
              <a:off x="3486206" y="2486422"/>
              <a:ext cx="8651631" cy="2250558"/>
            </a:xfrm>
            <a:prstGeom prst="rect">
              <a:avLst/>
            </a:prstGeom>
          </p:spPr>
          <p:txBody>
            <a:bodyPr vert="horz" lIns="91440" tIns="45720" rIns="91440" bIns="45720" rtlCol="0" anchor="ctr">
              <a:noAutofit/>
            </a:bodyP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800"/>
                </a:spcAft>
              </a:pPr>
              <a:r>
                <a:rPr lang="en-US" sz="3600" b="1" dirty="0">
                  <a:solidFill>
                    <a:schemeClr val="bg1"/>
                  </a:solidFill>
                </a:rPr>
                <a:t>35 states mandate HAI be recorded.</a:t>
              </a:r>
              <a:r>
                <a:rPr lang="en-US" sz="3600" baseline="30000" dirty="0">
                  <a:solidFill>
                    <a:schemeClr val="bg1"/>
                  </a:solidFill>
                </a:rPr>
                <a:t>3</a:t>
              </a:r>
              <a:endParaRPr lang="en-US" sz="3600" baseline="30000" dirty="0">
                <a:solidFill>
                  <a:schemeClr val="bg1"/>
                </a:solidFill>
                <a:latin typeface="+mj-lt"/>
              </a:endParaRPr>
            </a:p>
            <a:p>
              <a:pPr>
                <a:spcAft>
                  <a:spcPts val="1800"/>
                </a:spcAft>
              </a:pPr>
              <a:r>
                <a:rPr lang="en-US" sz="3600" b="1" dirty="0">
                  <a:solidFill>
                    <a:schemeClr val="bg1"/>
                  </a:solidFill>
                </a:rPr>
                <a:t>27 states require HAI be publicly reported.</a:t>
              </a:r>
              <a:r>
                <a:rPr lang="en-US" sz="3600" baseline="30000" dirty="0">
                  <a:solidFill>
                    <a:schemeClr val="bg1"/>
                  </a:solidFill>
                  <a:latin typeface="+mj-lt"/>
                </a:rPr>
                <a:t>3</a:t>
              </a:r>
            </a:p>
          </p:txBody>
        </p:sp>
      </p:grpSp>
    </p:spTree>
    <p:extLst>
      <p:ext uri="{BB962C8B-B14F-4D97-AF65-F5344CB8AC3E}">
        <p14:creationId xmlns:p14="http://schemas.microsoft.com/office/powerpoint/2010/main" val="77033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idx="4294967295"/>
          </p:nvPr>
        </p:nvSpPr>
        <p:spPr>
          <a:xfrm>
            <a:off x="3393762" y="565347"/>
            <a:ext cx="7886700" cy="993775"/>
          </a:xfrm>
        </p:spPr>
        <p:txBody>
          <a:bodyPr rtlCol="0">
            <a:normAutofit/>
          </a:bodyPr>
          <a:lstStyle/>
          <a:p>
            <a:pPr>
              <a:defRPr/>
            </a:pPr>
            <a:r>
              <a:rPr lang="en-US" altLang="en-US" sz="4800" i="1" dirty="0">
                <a:solidFill>
                  <a:schemeClr val="bg1"/>
                </a:solidFill>
                <a:latin typeface="Script MT Bold" panose="03040602040607080904" pitchFamily="66" charset="0"/>
              </a:rPr>
              <a:t>Thank you!</a:t>
            </a:r>
          </a:p>
        </p:txBody>
      </p:sp>
      <p:sp>
        <p:nvSpPr>
          <p:cNvPr id="3" name="Content Placeholder 2"/>
          <p:cNvSpPr>
            <a:spLocks noGrp="1"/>
          </p:cNvSpPr>
          <p:nvPr>
            <p:ph idx="4294967295"/>
          </p:nvPr>
        </p:nvSpPr>
        <p:spPr>
          <a:xfrm>
            <a:off x="3782661" y="2262589"/>
            <a:ext cx="4024907" cy="3262312"/>
          </a:xfrm>
        </p:spPr>
        <p:txBody>
          <a:bodyPr rtlCol="0">
            <a:normAutofit/>
          </a:bodyPr>
          <a:lstStyle/>
          <a:p>
            <a:pPr lvl="0">
              <a:spcBef>
                <a:spcPts val="600"/>
              </a:spcBef>
              <a:spcAft>
                <a:spcPts val="1200"/>
              </a:spcAft>
            </a:pPr>
            <a:r>
              <a:rPr lang="en-US" sz="3600" dirty="0">
                <a:solidFill>
                  <a:schemeClr val="bg1"/>
                </a:solidFill>
              </a:rPr>
              <a:t>APIC IL</a:t>
            </a:r>
          </a:p>
          <a:p>
            <a:pPr lvl="0">
              <a:spcBef>
                <a:spcPts val="600"/>
              </a:spcBef>
              <a:spcAft>
                <a:spcPts val="1200"/>
              </a:spcAft>
            </a:pPr>
            <a:r>
              <a:rPr lang="en-US" sz="3600" dirty="0">
                <a:solidFill>
                  <a:schemeClr val="bg1"/>
                </a:solidFill>
              </a:rPr>
              <a:t>Daniels Health</a:t>
            </a:r>
          </a:p>
          <a:p>
            <a:pPr lvl="0">
              <a:spcBef>
                <a:spcPts val="600"/>
              </a:spcBef>
              <a:spcAft>
                <a:spcPts val="1200"/>
              </a:spcAft>
            </a:pPr>
            <a:r>
              <a:rPr lang="en-US" sz="3600" dirty="0">
                <a:solidFill>
                  <a:schemeClr val="bg1"/>
                </a:solidFill>
              </a:rPr>
              <a:t>You</a:t>
            </a:r>
          </a:p>
        </p:txBody>
      </p:sp>
    </p:spTree>
    <p:extLst>
      <p:ext uri="{BB962C8B-B14F-4D97-AF65-F5344CB8AC3E}">
        <p14:creationId xmlns:p14="http://schemas.microsoft.com/office/powerpoint/2010/main" val="3600372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idx="4294967295"/>
          </p:nvPr>
        </p:nvSpPr>
        <p:spPr>
          <a:xfrm>
            <a:off x="3926543" y="5630466"/>
            <a:ext cx="4815524" cy="995362"/>
          </a:xfrm>
        </p:spPr>
        <p:txBody>
          <a:bodyPr rtlCol="0">
            <a:noAutofit/>
          </a:bodyPr>
          <a:lstStyle/>
          <a:p>
            <a:pPr>
              <a:defRPr/>
            </a:pPr>
            <a:r>
              <a:rPr lang="en-US" altLang="en-US" sz="5400" b="1" dirty="0">
                <a:solidFill>
                  <a:srgbClr val="C00000"/>
                </a:solidFill>
                <a:latin typeface="Lucida Calligraphy" panose="03010101010101010101" pitchFamily="66" charset="0"/>
              </a:rPr>
              <a:t>Thank You!</a:t>
            </a:r>
          </a:p>
        </p:txBody>
      </p:sp>
      <p:sp>
        <p:nvSpPr>
          <p:cNvPr id="3" name="Title 1"/>
          <p:cNvSpPr txBox="1">
            <a:spLocks/>
          </p:cNvSpPr>
          <p:nvPr/>
        </p:nvSpPr>
        <p:spPr bwMode="auto">
          <a:xfrm>
            <a:off x="866211" y="2172366"/>
            <a:ext cx="10729587" cy="2513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2" rIns="68580" bIns="34292"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spcAft>
                <a:spcPts val="1351"/>
              </a:spcAft>
              <a:tabLst>
                <a:tab pos="736960" algn="l"/>
              </a:tabLst>
            </a:pPr>
            <a:r>
              <a:rPr lang="en-US" altLang="en-US" sz="3600" b="1" dirty="0">
                <a:solidFill>
                  <a:schemeClr val="bg1"/>
                </a:solidFill>
                <a:latin typeface="+mn-lt"/>
              </a:rPr>
              <a:t>We’ve got the tools &amp; strategies to reduce SI… </a:t>
            </a:r>
          </a:p>
          <a:p>
            <a:pPr>
              <a:tabLst>
                <a:tab pos="736960" algn="l"/>
              </a:tabLst>
            </a:pPr>
            <a:r>
              <a:rPr lang="en-US" altLang="en-US" sz="3600" b="1" dirty="0">
                <a:solidFill>
                  <a:schemeClr val="bg1"/>
                </a:solidFill>
                <a:latin typeface="+mn-lt"/>
              </a:rPr>
              <a:t>                                                 We owe it to our colleagues.</a:t>
            </a:r>
            <a:endParaRPr lang="en-US" sz="3600" b="1" dirty="0">
              <a:solidFill>
                <a:schemeClr val="bg1"/>
              </a:solidFill>
              <a:latin typeface="+mn-lt"/>
            </a:endParaRPr>
          </a:p>
        </p:txBody>
      </p:sp>
      <p:sp>
        <p:nvSpPr>
          <p:cNvPr id="4" name="Title 1">
            <a:extLst>
              <a:ext uri="{FF2B5EF4-FFF2-40B4-BE49-F238E27FC236}">
                <a16:creationId xmlns:a16="http://schemas.microsoft.com/office/drawing/2014/main" xmlns="" id="{D3D2AF9B-7C48-49B2-B2E2-DE320338D483}"/>
              </a:ext>
            </a:extLst>
          </p:cNvPr>
          <p:cNvSpPr txBox="1">
            <a:spLocks/>
          </p:cNvSpPr>
          <p:nvPr/>
        </p:nvSpPr>
        <p:spPr bwMode="auto">
          <a:xfrm>
            <a:off x="866211" y="493343"/>
            <a:ext cx="9144000" cy="734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2" rIns="68580" bIns="34292"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spcAft>
                <a:spcPts val="1351"/>
              </a:spcAft>
              <a:tabLst>
                <a:tab pos="736960" algn="l"/>
              </a:tabLst>
            </a:pPr>
            <a:r>
              <a:rPr lang="en-US" altLang="en-US" sz="4000" b="1" dirty="0">
                <a:solidFill>
                  <a:srgbClr val="FFFF00"/>
                </a:solidFill>
                <a:latin typeface="+mn-lt"/>
              </a:rPr>
              <a:t>Why not an equal push for </a:t>
            </a:r>
            <a:r>
              <a:rPr lang="en-US" altLang="en-US" sz="4000" b="1" i="1" dirty="0">
                <a:solidFill>
                  <a:srgbClr val="FFFF00"/>
                </a:solidFill>
                <a:latin typeface="+mn-lt"/>
              </a:rPr>
              <a:t>staff</a:t>
            </a:r>
            <a:r>
              <a:rPr lang="en-US" altLang="en-US" sz="4000" b="1" dirty="0">
                <a:solidFill>
                  <a:srgbClr val="FFFF00"/>
                </a:solidFill>
                <a:latin typeface="+mn-lt"/>
              </a:rPr>
              <a:t> safety?</a:t>
            </a:r>
            <a:endParaRPr lang="en-US" sz="4000" b="1" dirty="0">
              <a:solidFill>
                <a:srgbClr val="FFFF00"/>
              </a:solidFill>
              <a:latin typeface="+mn-lt"/>
            </a:endParaRPr>
          </a:p>
        </p:txBody>
      </p:sp>
      <p:sp>
        <p:nvSpPr>
          <p:cNvPr id="5" name="Title 1">
            <a:extLst>
              <a:ext uri="{FF2B5EF4-FFF2-40B4-BE49-F238E27FC236}">
                <a16:creationId xmlns:a16="http://schemas.microsoft.com/office/drawing/2014/main" xmlns="" id="{362E51E5-24D3-4293-92AA-C9E050A0368C}"/>
              </a:ext>
            </a:extLst>
          </p:cNvPr>
          <p:cNvSpPr txBox="1">
            <a:spLocks/>
          </p:cNvSpPr>
          <p:nvPr/>
        </p:nvSpPr>
        <p:spPr bwMode="auto">
          <a:xfrm>
            <a:off x="2832171" y="1285820"/>
            <a:ext cx="9144000" cy="734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2" rIns="68580" bIns="34292"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spcAft>
                <a:spcPts val="1351"/>
              </a:spcAft>
              <a:tabLst>
                <a:tab pos="736960" algn="l"/>
              </a:tabLst>
            </a:pPr>
            <a:r>
              <a:rPr lang="en-US" altLang="en-US" sz="3600" b="1" dirty="0">
                <a:solidFill>
                  <a:srgbClr val="FFFF00"/>
                </a:solidFill>
                <a:latin typeface="+mn-lt"/>
              </a:rPr>
              <a:t>A 7% decrease in 16 years is NOT acceptable!</a:t>
            </a:r>
            <a:endParaRPr lang="en-US" sz="3600" b="1" dirty="0">
              <a:solidFill>
                <a:srgbClr val="FFFF00"/>
              </a:solidFill>
              <a:latin typeface="+mn-lt"/>
            </a:endParaRPr>
          </a:p>
        </p:txBody>
      </p:sp>
      <p:sp>
        <p:nvSpPr>
          <p:cNvPr id="6" name="Title 1">
            <a:extLst>
              <a:ext uri="{FF2B5EF4-FFF2-40B4-BE49-F238E27FC236}">
                <a16:creationId xmlns:a16="http://schemas.microsoft.com/office/drawing/2014/main" xmlns="" id="{F932A1F0-8F36-4CB8-AE2A-87C11411C1B3}"/>
              </a:ext>
            </a:extLst>
          </p:cNvPr>
          <p:cNvSpPr txBox="1">
            <a:spLocks/>
          </p:cNvSpPr>
          <p:nvPr/>
        </p:nvSpPr>
        <p:spPr>
          <a:xfrm>
            <a:off x="3926543" y="4436387"/>
            <a:ext cx="5307892" cy="9953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altLang="en-US" sz="5400" b="1" dirty="0">
                <a:solidFill>
                  <a:srgbClr val="FFFF00"/>
                </a:solidFill>
                <a:latin typeface="Lucida Calligraphy" panose="03010101010101010101" pitchFamily="66" charset="0"/>
              </a:rPr>
              <a:t>Roar Louder!</a:t>
            </a:r>
          </a:p>
        </p:txBody>
      </p:sp>
    </p:spTree>
    <p:extLst>
      <p:ext uri="{BB962C8B-B14F-4D97-AF65-F5344CB8AC3E}">
        <p14:creationId xmlns:p14="http://schemas.microsoft.com/office/powerpoint/2010/main" val="140885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idx="4294967295"/>
          </p:nvPr>
        </p:nvSpPr>
        <p:spPr>
          <a:xfrm>
            <a:off x="308919" y="384477"/>
            <a:ext cx="7886700" cy="993775"/>
          </a:xfrm>
        </p:spPr>
        <p:txBody>
          <a:bodyPr rtlCol="0">
            <a:normAutofit/>
          </a:bodyPr>
          <a:lstStyle/>
          <a:p>
            <a:pPr>
              <a:defRPr/>
            </a:pPr>
            <a:r>
              <a:rPr lang="en-US" altLang="en-US" b="1" dirty="0">
                <a:solidFill>
                  <a:schemeClr val="bg1"/>
                </a:solidFill>
                <a:latin typeface="+mn-lt"/>
              </a:rPr>
              <a:t>Learning Objectives</a:t>
            </a:r>
          </a:p>
        </p:txBody>
      </p:sp>
      <p:sp>
        <p:nvSpPr>
          <p:cNvPr id="3" name="Content Placeholder 2"/>
          <p:cNvSpPr>
            <a:spLocks noGrp="1"/>
          </p:cNvSpPr>
          <p:nvPr>
            <p:ph idx="4294967295"/>
          </p:nvPr>
        </p:nvSpPr>
        <p:spPr>
          <a:xfrm>
            <a:off x="185352" y="1991284"/>
            <a:ext cx="12006648" cy="3262312"/>
          </a:xfrm>
        </p:spPr>
        <p:txBody>
          <a:bodyPr rtlCol="0">
            <a:normAutofit/>
          </a:bodyPr>
          <a:lstStyle/>
          <a:p>
            <a:pPr lvl="0">
              <a:spcBef>
                <a:spcPts val="600"/>
              </a:spcBef>
              <a:spcAft>
                <a:spcPts val="1200"/>
              </a:spcAft>
            </a:pPr>
            <a:r>
              <a:rPr lang="en-US" sz="3600" dirty="0">
                <a:solidFill>
                  <a:schemeClr val="bg1"/>
                </a:solidFill>
              </a:rPr>
              <a:t>Discuss US sharps injury trends, incl 2017 EXPO-STOP results</a:t>
            </a:r>
          </a:p>
          <a:p>
            <a:pPr lvl="0">
              <a:spcBef>
                <a:spcPts val="600"/>
              </a:spcBef>
              <a:spcAft>
                <a:spcPts val="1200"/>
              </a:spcAft>
            </a:pPr>
            <a:r>
              <a:rPr lang="en-US" sz="3600" dirty="0">
                <a:solidFill>
                  <a:schemeClr val="bg1"/>
                </a:solidFill>
              </a:rPr>
              <a:t>Outline why SI have not decreased as expected</a:t>
            </a:r>
          </a:p>
          <a:p>
            <a:pPr lvl="0">
              <a:spcBef>
                <a:spcPts val="600"/>
              </a:spcBef>
              <a:spcAft>
                <a:spcPts val="1200"/>
              </a:spcAft>
            </a:pPr>
            <a:r>
              <a:rPr lang="en-US" sz="3600" dirty="0">
                <a:solidFill>
                  <a:schemeClr val="bg1"/>
                </a:solidFill>
              </a:rPr>
              <a:t>Discuss 5 successful strategies used by low-incidence hospitals</a:t>
            </a:r>
          </a:p>
        </p:txBody>
      </p:sp>
    </p:spTree>
    <p:extLst>
      <p:ext uri="{BB962C8B-B14F-4D97-AF65-F5344CB8AC3E}">
        <p14:creationId xmlns:p14="http://schemas.microsoft.com/office/powerpoint/2010/main" val="108451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hart 19">
            <a:extLst>
              <a:ext uri="{FF2B5EF4-FFF2-40B4-BE49-F238E27FC236}">
                <a16:creationId xmlns:a16="http://schemas.microsoft.com/office/drawing/2014/main" xmlns="" id="{00000000-0008-0000-0000-000004000000}"/>
              </a:ext>
            </a:extLst>
          </p:cNvPr>
          <p:cNvGraphicFramePr>
            <a:graphicFrameLocks/>
          </p:cNvGraphicFramePr>
          <p:nvPr>
            <p:extLst>
              <p:ext uri="{D42A27DB-BD31-4B8C-83A1-F6EECF244321}">
                <p14:modId xmlns:p14="http://schemas.microsoft.com/office/powerpoint/2010/main" val="2818547128"/>
              </p:ext>
            </p:extLst>
          </p:nvPr>
        </p:nvGraphicFramePr>
        <p:xfrm>
          <a:off x="175753" y="1434797"/>
          <a:ext cx="11268614" cy="4737068"/>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175753" y="2362533"/>
            <a:ext cx="728084" cy="1569660"/>
          </a:xfrm>
          <a:prstGeom prst="rect">
            <a:avLst/>
          </a:prstGeom>
          <a:noFill/>
        </p:spPr>
        <p:txBody>
          <a:bodyPr wrap="none" rtlCol="0">
            <a:spAutoFit/>
          </a:bodyPr>
          <a:lstStyle/>
          <a:p>
            <a:r>
              <a:rPr lang="en-US" sz="2400" b="1" dirty="0">
                <a:solidFill>
                  <a:srgbClr val="002060"/>
                </a:solidFill>
              </a:rPr>
              <a:t>SI </a:t>
            </a:r>
          </a:p>
          <a:p>
            <a:r>
              <a:rPr lang="en-US" sz="2400" b="1" dirty="0">
                <a:solidFill>
                  <a:srgbClr val="002060"/>
                </a:solidFill>
              </a:rPr>
              <a:t>Per</a:t>
            </a:r>
          </a:p>
          <a:p>
            <a:r>
              <a:rPr lang="en-US" sz="2400" b="1" dirty="0">
                <a:solidFill>
                  <a:srgbClr val="002060"/>
                </a:solidFill>
              </a:rPr>
              <a:t>100</a:t>
            </a:r>
          </a:p>
          <a:p>
            <a:r>
              <a:rPr lang="en-US" sz="2400" b="1" dirty="0">
                <a:solidFill>
                  <a:srgbClr val="002060"/>
                </a:solidFill>
              </a:rPr>
              <a:t>ADC</a:t>
            </a:r>
          </a:p>
        </p:txBody>
      </p:sp>
      <p:grpSp>
        <p:nvGrpSpPr>
          <p:cNvPr id="3" name="Group 2">
            <a:extLst>
              <a:ext uri="{FF2B5EF4-FFF2-40B4-BE49-F238E27FC236}">
                <a16:creationId xmlns:a16="http://schemas.microsoft.com/office/drawing/2014/main" xmlns="" id="{76A9500E-3E97-49EA-9380-4F03A9690B56}"/>
              </a:ext>
            </a:extLst>
          </p:cNvPr>
          <p:cNvGrpSpPr/>
          <p:nvPr/>
        </p:nvGrpSpPr>
        <p:grpSpPr>
          <a:xfrm>
            <a:off x="4756965" y="1434797"/>
            <a:ext cx="1967434" cy="1198452"/>
            <a:chOff x="4946231" y="1913624"/>
            <a:chExt cx="1967434" cy="1198452"/>
          </a:xfrm>
        </p:grpSpPr>
        <p:grpSp>
          <p:nvGrpSpPr>
            <p:cNvPr id="9" name="Group 8">
              <a:extLst>
                <a:ext uri="{FF2B5EF4-FFF2-40B4-BE49-F238E27FC236}">
                  <a16:creationId xmlns:a16="http://schemas.microsoft.com/office/drawing/2014/main" xmlns="" id="{B62DBC67-7021-4828-B54D-85B10A0F91E5}"/>
                </a:ext>
              </a:extLst>
            </p:cNvPr>
            <p:cNvGrpSpPr/>
            <p:nvPr/>
          </p:nvGrpSpPr>
          <p:grpSpPr>
            <a:xfrm>
              <a:off x="4946232" y="1913624"/>
              <a:ext cx="1385232" cy="461665"/>
              <a:chOff x="4946232" y="1913624"/>
              <a:chExt cx="1385232" cy="461665"/>
            </a:xfrm>
          </p:grpSpPr>
          <p:sp>
            <p:nvSpPr>
              <p:cNvPr id="7" name="TextBox 6">
                <a:extLst>
                  <a:ext uri="{FF2B5EF4-FFF2-40B4-BE49-F238E27FC236}">
                    <a16:creationId xmlns:a16="http://schemas.microsoft.com/office/drawing/2014/main" xmlns="" id="{9E042933-9299-4069-BED9-7D05D2073003}"/>
                  </a:ext>
                </a:extLst>
              </p:cNvPr>
              <p:cNvSpPr txBox="1"/>
              <p:nvPr/>
            </p:nvSpPr>
            <p:spPr>
              <a:xfrm>
                <a:off x="5306888" y="1913624"/>
                <a:ext cx="1024576" cy="461665"/>
              </a:xfrm>
              <a:prstGeom prst="rect">
                <a:avLst/>
              </a:prstGeom>
              <a:noFill/>
            </p:spPr>
            <p:txBody>
              <a:bodyPr wrap="none" rtlCol="0">
                <a:spAutoFit/>
              </a:bodyPr>
              <a:lstStyle/>
              <a:p>
                <a:r>
                  <a:rPr lang="en-US" sz="2400" dirty="0">
                    <a:solidFill>
                      <a:schemeClr val="bg1"/>
                    </a:solidFill>
                  </a:rPr>
                  <a:t>EPINet</a:t>
                </a:r>
              </a:p>
            </p:txBody>
          </p:sp>
          <p:sp>
            <p:nvSpPr>
              <p:cNvPr id="8" name="Rectangle 7">
                <a:extLst>
                  <a:ext uri="{FF2B5EF4-FFF2-40B4-BE49-F238E27FC236}">
                    <a16:creationId xmlns:a16="http://schemas.microsoft.com/office/drawing/2014/main" xmlns="" id="{E8A76A28-9E17-4CD5-A95E-4DE57CF5A2C9}"/>
                  </a:ext>
                </a:extLst>
              </p:cNvPr>
              <p:cNvSpPr/>
              <p:nvPr/>
            </p:nvSpPr>
            <p:spPr>
              <a:xfrm>
                <a:off x="4946232" y="1983658"/>
                <a:ext cx="330311" cy="27072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grpSp>
          <p:nvGrpSpPr>
            <p:cNvPr id="10" name="Group 9">
              <a:extLst>
                <a:ext uri="{FF2B5EF4-FFF2-40B4-BE49-F238E27FC236}">
                  <a16:creationId xmlns:a16="http://schemas.microsoft.com/office/drawing/2014/main" xmlns="" id="{BFA2DC45-1517-405D-B6B7-CF3E19B3DC2A}"/>
                </a:ext>
              </a:extLst>
            </p:cNvPr>
            <p:cNvGrpSpPr/>
            <p:nvPr/>
          </p:nvGrpSpPr>
          <p:grpSpPr>
            <a:xfrm>
              <a:off x="4946232" y="2254384"/>
              <a:ext cx="1526360" cy="461665"/>
              <a:chOff x="4946232" y="2241498"/>
              <a:chExt cx="1526360" cy="461665"/>
            </a:xfrm>
          </p:grpSpPr>
          <p:sp>
            <p:nvSpPr>
              <p:cNvPr id="22" name="TextBox 21">
                <a:extLst>
                  <a:ext uri="{FF2B5EF4-FFF2-40B4-BE49-F238E27FC236}">
                    <a16:creationId xmlns:a16="http://schemas.microsoft.com/office/drawing/2014/main" xmlns="" id="{0DC20221-14B2-41AB-930D-867482C2ADEA}"/>
                  </a:ext>
                </a:extLst>
              </p:cNvPr>
              <p:cNvSpPr txBox="1"/>
              <p:nvPr/>
            </p:nvSpPr>
            <p:spPr>
              <a:xfrm>
                <a:off x="5306888" y="2241498"/>
                <a:ext cx="1165704" cy="461665"/>
              </a:xfrm>
              <a:prstGeom prst="rect">
                <a:avLst/>
              </a:prstGeom>
              <a:noFill/>
            </p:spPr>
            <p:txBody>
              <a:bodyPr wrap="none" rtlCol="0">
                <a:spAutoFit/>
              </a:bodyPr>
              <a:lstStyle/>
              <a:p>
                <a:r>
                  <a:rPr lang="en-US" sz="2400" dirty="0">
                    <a:solidFill>
                      <a:schemeClr val="bg1"/>
                    </a:solidFill>
                  </a:rPr>
                  <a:t>MADPH</a:t>
                </a:r>
              </a:p>
            </p:txBody>
          </p:sp>
          <p:sp>
            <p:nvSpPr>
              <p:cNvPr id="23" name="Rectangle 22">
                <a:extLst>
                  <a:ext uri="{FF2B5EF4-FFF2-40B4-BE49-F238E27FC236}">
                    <a16:creationId xmlns:a16="http://schemas.microsoft.com/office/drawing/2014/main" xmlns="" id="{5E02DA46-2009-42F6-A5BB-A2E229DB6830}"/>
                  </a:ext>
                </a:extLst>
              </p:cNvPr>
              <p:cNvSpPr/>
              <p:nvPr/>
            </p:nvSpPr>
            <p:spPr>
              <a:xfrm>
                <a:off x="4946232" y="2320494"/>
                <a:ext cx="341579" cy="28361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grpSp>
          <p:nvGrpSpPr>
            <p:cNvPr id="11" name="Group 10">
              <a:extLst>
                <a:ext uri="{FF2B5EF4-FFF2-40B4-BE49-F238E27FC236}">
                  <a16:creationId xmlns:a16="http://schemas.microsoft.com/office/drawing/2014/main" xmlns="" id="{B79FEE0C-B7D5-4B71-B500-839FE653B683}"/>
                </a:ext>
              </a:extLst>
            </p:cNvPr>
            <p:cNvGrpSpPr/>
            <p:nvPr/>
          </p:nvGrpSpPr>
          <p:grpSpPr>
            <a:xfrm>
              <a:off x="4946231" y="2650411"/>
              <a:ext cx="1967434" cy="461665"/>
              <a:chOff x="4946231" y="2650411"/>
              <a:chExt cx="1967434" cy="461665"/>
            </a:xfrm>
          </p:grpSpPr>
          <p:sp>
            <p:nvSpPr>
              <p:cNvPr id="21" name="TextBox 20">
                <a:extLst>
                  <a:ext uri="{FF2B5EF4-FFF2-40B4-BE49-F238E27FC236}">
                    <a16:creationId xmlns:a16="http://schemas.microsoft.com/office/drawing/2014/main" xmlns="" id="{89CF06E8-BDB9-4CE3-B244-3DA303737B41}"/>
                  </a:ext>
                </a:extLst>
              </p:cNvPr>
              <p:cNvSpPr txBox="1"/>
              <p:nvPr/>
            </p:nvSpPr>
            <p:spPr>
              <a:xfrm>
                <a:off x="5317972" y="2650411"/>
                <a:ext cx="1595693" cy="461665"/>
              </a:xfrm>
              <a:prstGeom prst="rect">
                <a:avLst/>
              </a:prstGeom>
              <a:noFill/>
            </p:spPr>
            <p:txBody>
              <a:bodyPr wrap="none" rtlCol="0">
                <a:spAutoFit/>
              </a:bodyPr>
              <a:lstStyle/>
              <a:p>
                <a:r>
                  <a:rPr lang="en-US" sz="2400" dirty="0">
                    <a:solidFill>
                      <a:schemeClr val="bg1"/>
                    </a:solidFill>
                  </a:rPr>
                  <a:t>EXPO-STOP</a:t>
                </a:r>
              </a:p>
            </p:txBody>
          </p:sp>
          <p:sp>
            <p:nvSpPr>
              <p:cNvPr id="24" name="Rectangle 23">
                <a:extLst>
                  <a:ext uri="{FF2B5EF4-FFF2-40B4-BE49-F238E27FC236}">
                    <a16:creationId xmlns:a16="http://schemas.microsoft.com/office/drawing/2014/main" xmlns="" id="{2C6A8B83-096A-47DA-9111-94AFAB83E319}"/>
                  </a:ext>
                </a:extLst>
              </p:cNvPr>
              <p:cNvSpPr/>
              <p:nvPr/>
            </p:nvSpPr>
            <p:spPr>
              <a:xfrm>
                <a:off x="4946231" y="2716475"/>
                <a:ext cx="360657" cy="28361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grpSp>
      <p:sp>
        <p:nvSpPr>
          <p:cNvPr id="18" name="Title 1">
            <a:extLst>
              <a:ext uri="{FF2B5EF4-FFF2-40B4-BE49-F238E27FC236}">
                <a16:creationId xmlns:a16="http://schemas.microsoft.com/office/drawing/2014/main" xmlns="" id="{678A6129-EB74-462E-9DDD-6C1EDDE6A406}"/>
              </a:ext>
            </a:extLst>
          </p:cNvPr>
          <p:cNvSpPr txBox="1">
            <a:spLocks/>
          </p:cNvSpPr>
          <p:nvPr/>
        </p:nvSpPr>
        <p:spPr>
          <a:xfrm>
            <a:off x="539795" y="107698"/>
            <a:ext cx="6895713" cy="6229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altLang="en-US" sz="4000" b="1" dirty="0">
                <a:solidFill>
                  <a:schemeClr val="bg1"/>
                </a:solidFill>
                <a:latin typeface="+mn-lt"/>
              </a:rPr>
              <a:t>SI Trends since 2000</a:t>
            </a:r>
          </a:p>
        </p:txBody>
      </p:sp>
      <p:sp>
        <p:nvSpPr>
          <p:cNvPr id="6" name="TextBox 5">
            <a:extLst>
              <a:ext uri="{FF2B5EF4-FFF2-40B4-BE49-F238E27FC236}">
                <a16:creationId xmlns:a16="http://schemas.microsoft.com/office/drawing/2014/main" xmlns="" id="{3594AC18-A601-4614-B01E-83539CC16988}"/>
              </a:ext>
            </a:extLst>
          </p:cNvPr>
          <p:cNvSpPr txBox="1"/>
          <p:nvPr/>
        </p:nvSpPr>
        <p:spPr>
          <a:xfrm>
            <a:off x="250093" y="3073934"/>
            <a:ext cx="894797" cy="1569660"/>
          </a:xfrm>
          <a:prstGeom prst="rect">
            <a:avLst/>
          </a:prstGeom>
          <a:noFill/>
        </p:spPr>
        <p:txBody>
          <a:bodyPr wrap="none" rtlCol="0">
            <a:spAutoFit/>
          </a:bodyPr>
          <a:lstStyle/>
          <a:p>
            <a:r>
              <a:rPr lang="en-US" sz="2400" dirty="0">
                <a:solidFill>
                  <a:schemeClr val="bg1"/>
                </a:solidFill>
              </a:rPr>
              <a:t>SI per</a:t>
            </a:r>
          </a:p>
          <a:p>
            <a:r>
              <a:rPr lang="en-US" sz="2400" dirty="0">
                <a:solidFill>
                  <a:schemeClr val="bg1"/>
                </a:solidFill>
              </a:rPr>
              <a:t>100</a:t>
            </a:r>
          </a:p>
          <a:p>
            <a:r>
              <a:rPr lang="en-US" sz="2400" dirty="0">
                <a:solidFill>
                  <a:schemeClr val="bg1"/>
                </a:solidFill>
              </a:rPr>
              <a:t>Occ </a:t>
            </a:r>
          </a:p>
          <a:p>
            <a:r>
              <a:rPr lang="en-US" sz="2400" dirty="0">
                <a:solidFill>
                  <a:schemeClr val="bg1"/>
                </a:solidFill>
              </a:rPr>
              <a:t>Beds</a:t>
            </a:r>
          </a:p>
        </p:txBody>
      </p:sp>
      <p:sp>
        <p:nvSpPr>
          <p:cNvPr id="27" name="Rectangle 26">
            <a:extLst>
              <a:ext uri="{FF2B5EF4-FFF2-40B4-BE49-F238E27FC236}">
                <a16:creationId xmlns:a16="http://schemas.microsoft.com/office/drawing/2014/main" xmlns="" id="{7990FAB3-5ACE-4FED-BFE7-15B1CAEA7EE8}"/>
              </a:ext>
            </a:extLst>
          </p:cNvPr>
          <p:cNvSpPr/>
          <p:nvPr/>
        </p:nvSpPr>
        <p:spPr>
          <a:xfrm>
            <a:off x="3227755" y="1775131"/>
            <a:ext cx="8890381" cy="350660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xmlns="" id="{110E0B62-A991-4C3B-88F4-8AB5B0E5B0CE}"/>
              </a:ext>
            </a:extLst>
          </p:cNvPr>
          <p:cNvSpPr txBox="1"/>
          <p:nvPr/>
        </p:nvSpPr>
        <p:spPr>
          <a:xfrm>
            <a:off x="3253155" y="2338763"/>
            <a:ext cx="734496" cy="415498"/>
          </a:xfrm>
          <a:prstGeom prst="rect">
            <a:avLst/>
          </a:prstGeom>
          <a:noFill/>
          <a:ln>
            <a:solidFill>
              <a:schemeClr val="bg1"/>
            </a:solidFill>
          </a:ln>
        </p:spPr>
        <p:txBody>
          <a:bodyPr wrap="none" rtlCol="0">
            <a:spAutoFit/>
          </a:bodyPr>
          <a:lstStyle/>
          <a:p>
            <a:pPr algn="r"/>
            <a:r>
              <a:rPr lang="en-US" sz="2100" b="1" dirty="0">
                <a:solidFill>
                  <a:srgbClr val="FFFF00"/>
                </a:solidFill>
              </a:rPr>
              <a:t>-38%</a:t>
            </a:r>
          </a:p>
        </p:txBody>
      </p:sp>
      <p:sp>
        <p:nvSpPr>
          <p:cNvPr id="29" name="Right Brace 28">
            <a:extLst>
              <a:ext uri="{FF2B5EF4-FFF2-40B4-BE49-F238E27FC236}">
                <a16:creationId xmlns:a16="http://schemas.microsoft.com/office/drawing/2014/main" xmlns="" id="{70654B63-EF25-4A8F-8B13-A4BDDC8A789F}"/>
              </a:ext>
            </a:extLst>
          </p:cNvPr>
          <p:cNvSpPr/>
          <p:nvPr/>
        </p:nvSpPr>
        <p:spPr>
          <a:xfrm>
            <a:off x="3029342" y="1970769"/>
            <a:ext cx="72788" cy="1327327"/>
          </a:xfrm>
          <a:prstGeom prst="rightBrace">
            <a:avLst>
              <a:gd name="adj1" fmla="val 8333"/>
              <a:gd name="adj2" fmla="val 48276"/>
            </a:avLst>
          </a:prstGeom>
          <a:ln w="34925">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100" b="1" dirty="0">
              <a:solidFill>
                <a:schemeClr val="bg1"/>
              </a:solidFill>
            </a:endParaRPr>
          </a:p>
        </p:txBody>
      </p:sp>
      <p:grpSp>
        <p:nvGrpSpPr>
          <p:cNvPr id="30" name="Group 29">
            <a:extLst>
              <a:ext uri="{FF2B5EF4-FFF2-40B4-BE49-F238E27FC236}">
                <a16:creationId xmlns:a16="http://schemas.microsoft.com/office/drawing/2014/main" xmlns="" id="{8BE37BA8-1756-40A5-977C-F47AE26D3280}"/>
              </a:ext>
            </a:extLst>
          </p:cNvPr>
          <p:cNvGrpSpPr/>
          <p:nvPr/>
        </p:nvGrpSpPr>
        <p:grpSpPr>
          <a:xfrm>
            <a:off x="2295525" y="3357247"/>
            <a:ext cx="2978376" cy="1906903"/>
            <a:chOff x="1472560" y="3627667"/>
            <a:chExt cx="2978376" cy="1906903"/>
          </a:xfrm>
        </p:grpSpPr>
        <p:cxnSp>
          <p:nvCxnSpPr>
            <p:cNvPr id="31" name="Straight Connector 30">
              <a:extLst>
                <a:ext uri="{FF2B5EF4-FFF2-40B4-BE49-F238E27FC236}">
                  <a16:creationId xmlns:a16="http://schemas.microsoft.com/office/drawing/2014/main" xmlns="" id="{7AA4E60D-9338-4EAF-9E98-06F7C1C24C1E}"/>
                </a:ext>
              </a:extLst>
            </p:cNvPr>
            <p:cNvCxnSpPr>
              <a:cxnSpLocks/>
            </p:cNvCxnSpPr>
            <p:nvPr/>
          </p:nvCxnSpPr>
          <p:spPr>
            <a:xfrm>
              <a:off x="1989583" y="3627667"/>
              <a:ext cx="2461353" cy="1906903"/>
            </a:xfrm>
            <a:prstGeom prst="line">
              <a:avLst/>
            </a:prstGeom>
            <a:ln w="5080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dash"/>
            </a:ln>
          </p:spPr>
          <p:style>
            <a:lnRef idx="1">
              <a:schemeClr val="accent1"/>
            </a:lnRef>
            <a:fillRef idx="0">
              <a:schemeClr val="accent1"/>
            </a:fillRef>
            <a:effectRef idx="0">
              <a:schemeClr val="accent1"/>
            </a:effectRef>
            <a:fontRef idx="minor">
              <a:schemeClr val="tx1"/>
            </a:fontRef>
          </p:style>
        </p:cxnSp>
        <p:sp>
          <p:nvSpPr>
            <p:cNvPr id="32" name="TextBox 1">
              <a:extLst>
                <a:ext uri="{FF2B5EF4-FFF2-40B4-BE49-F238E27FC236}">
                  <a16:creationId xmlns:a16="http://schemas.microsoft.com/office/drawing/2014/main" xmlns="" id="{1CB17EB0-54A5-4A23-AF1B-26B2944CAA60}"/>
                </a:ext>
              </a:extLst>
            </p:cNvPr>
            <p:cNvSpPr txBox="1"/>
            <p:nvPr/>
          </p:nvSpPr>
          <p:spPr>
            <a:xfrm>
              <a:off x="1472560" y="4307245"/>
              <a:ext cx="1292005" cy="1140287"/>
            </a:xfrm>
            <a:prstGeom prst="rect">
              <a:avLst/>
            </a:prstGeom>
            <a:solidFill>
              <a:schemeClr val="bg1"/>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b="1" dirty="0">
                  <a:solidFill>
                    <a:srgbClr val="002060"/>
                  </a:solidFill>
                </a:rPr>
                <a:t>CDC 2001 </a:t>
              </a:r>
            </a:p>
            <a:p>
              <a:pPr algn="ctr"/>
              <a:r>
                <a:rPr lang="en-US" sz="2400" b="1" dirty="0">
                  <a:solidFill>
                    <a:srgbClr val="002060"/>
                  </a:solidFill>
                </a:rPr>
                <a:t>“Zero in </a:t>
              </a:r>
            </a:p>
            <a:p>
              <a:pPr algn="ctr"/>
              <a:r>
                <a:rPr lang="en-US" sz="2400" b="1" dirty="0">
                  <a:solidFill>
                    <a:srgbClr val="002060"/>
                  </a:solidFill>
                </a:rPr>
                <a:t>5 years”</a:t>
              </a:r>
            </a:p>
          </p:txBody>
        </p:sp>
      </p:grpSp>
      <p:grpSp>
        <p:nvGrpSpPr>
          <p:cNvPr id="33" name="Group 32">
            <a:extLst>
              <a:ext uri="{FF2B5EF4-FFF2-40B4-BE49-F238E27FC236}">
                <a16:creationId xmlns:a16="http://schemas.microsoft.com/office/drawing/2014/main" xmlns="" id="{2524D29E-CF52-4951-95F2-9A1C1CF09840}"/>
              </a:ext>
            </a:extLst>
          </p:cNvPr>
          <p:cNvGrpSpPr/>
          <p:nvPr/>
        </p:nvGrpSpPr>
        <p:grpSpPr>
          <a:xfrm>
            <a:off x="2455230" y="1257160"/>
            <a:ext cx="720716" cy="1654337"/>
            <a:chOff x="1987473" y="1868701"/>
            <a:chExt cx="693203" cy="1654337"/>
          </a:xfrm>
          <a:solidFill>
            <a:srgbClr val="002060"/>
          </a:solidFill>
        </p:grpSpPr>
        <p:sp>
          <p:nvSpPr>
            <p:cNvPr id="34" name="Down Arrow 2">
              <a:extLst>
                <a:ext uri="{FF2B5EF4-FFF2-40B4-BE49-F238E27FC236}">
                  <a16:creationId xmlns:a16="http://schemas.microsoft.com/office/drawing/2014/main" xmlns="" id="{4754CE67-F725-416B-B95B-7FFAA9BB5AA3}"/>
                </a:ext>
              </a:extLst>
            </p:cNvPr>
            <p:cNvSpPr/>
            <p:nvPr/>
          </p:nvSpPr>
          <p:spPr>
            <a:xfrm>
              <a:off x="2248547" y="2238162"/>
              <a:ext cx="168691" cy="1284876"/>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dirty="0">
                <a:solidFill>
                  <a:schemeClr val="bg1"/>
                </a:solidFill>
              </a:endParaRPr>
            </a:p>
          </p:txBody>
        </p:sp>
        <p:sp>
          <p:nvSpPr>
            <p:cNvPr id="35" name="TextBox 34">
              <a:extLst>
                <a:ext uri="{FF2B5EF4-FFF2-40B4-BE49-F238E27FC236}">
                  <a16:creationId xmlns:a16="http://schemas.microsoft.com/office/drawing/2014/main" xmlns="" id="{A919C9E4-EBEE-40F0-9B2E-1AE80CF1C579}"/>
                </a:ext>
              </a:extLst>
            </p:cNvPr>
            <p:cNvSpPr txBox="1"/>
            <p:nvPr/>
          </p:nvSpPr>
          <p:spPr>
            <a:xfrm>
              <a:off x="1987473" y="1868701"/>
              <a:ext cx="693203" cy="369460"/>
            </a:xfrm>
            <a:prstGeom prst="rect">
              <a:avLst/>
            </a:prstGeom>
            <a:grpFill/>
          </p:spPr>
          <p:txBody>
            <a:bodyPr wrap="none" rtlCol="0">
              <a:spAutoFit/>
            </a:bodyPr>
            <a:lstStyle/>
            <a:p>
              <a:r>
                <a:rPr lang="en-US" sz="1801" b="1" dirty="0">
                  <a:solidFill>
                    <a:schemeClr val="bg1"/>
                  </a:solidFill>
                </a:rPr>
                <a:t>NSPA</a:t>
              </a:r>
            </a:p>
          </p:txBody>
        </p:sp>
      </p:grpSp>
      <p:sp>
        <p:nvSpPr>
          <p:cNvPr id="36" name="TextBox 35">
            <a:extLst>
              <a:ext uri="{FF2B5EF4-FFF2-40B4-BE49-F238E27FC236}">
                <a16:creationId xmlns:a16="http://schemas.microsoft.com/office/drawing/2014/main" xmlns="" id="{CC4C12F4-1919-4498-9AB9-7296EB60F29D}"/>
              </a:ext>
            </a:extLst>
          </p:cNvPr>
          <p:cNvSpPr txBox="1"/>
          <p:nvPr/>
        </p:nvSpPr>
        <p:spPr>
          <a:xfrm>
            <a:off x="3022197" y="6308488"/>
            <a:ext cx="9228808" cy="600164"/>
          </a:xfrm>
          <a:prstGeom prst="rect">
            <a:avLst/>
          </a:prstGeom>
          <a:noFill/>
        </p:spPr>
        <p:txBody>
          <a:bodyPr wrap="none" rtlCol="0">
            <a:spAutoFit/>
          </a:bodyPr>
          <a:lstStyle/>
          <a:p>
            <a:pPr marL="171450" indent="-171450">
              <a:buFont typeface="Arial" panose="020B0604020202020204" pitchFamily="34" charset="0"/>
              <a:buChar char="•"/>
            </a:pPr>
            <a:r>
              <a:rPr lang="en-US" sz="1100" spc="-50" dirty="0">
                <a:solidFill>
                  <a:schemeClr val="bg1"/>
                </a:solidFill>
              </a:rPr>
              <a:t>Massachusetts DPH. SI among HCW in MA. 2002-15. </a:t>
            </a:r>
            <a:r>
              <a:rPr lang="en-US" sz="1100" u="sng" spc="-50" dirty="0">
                <a:solidFill>
                  <a:schemeClr val="bg1"/>
                </a:solidFill>
                <a:hlinkClick r:id="rId4">
                  <a:extLst>
                    <a:ext uri="{A12FA001-AC4F-418D-AE19-62706E023703}">
                      <ahyp:hlinkClr xmlns:ahyp="http://schemas.microsoft.com/office/drawing/2018/hyperlinkcolor" xmlns="" val="tx"/>
                    </a:ext>
                  </a:extLst>
                </a:hlinkClick>
              </a:rPr>
              <a:t>http://www.mass.gov/eohhs/gov/departments/dph/programs/community-health/ohsp/sharps/data-and-statistics.html</a:t>
            </a:r>
            <a:endParaRPr lang="en-US" sz="1100" u="sng" spc="-50" dirty="0">
              <a:solidFill>
                <a:schemeClr val="bg1"/>
              </a:solidFill>
            </a:endParaRPr>
          </a:p>
          <a:p>
            <a:pPr marL="171450" indent="-171450">
              <a:buFont typeface="Arial" panose="020B0604020202020204" pitchFamily="34" charset="0"/>
              <a:buChar char="•"/>
            </a:pPr>
            <a:r>
              <a:rPr lang="en-US" sz="1100" dirty="0">
                <a:solidFill>
                  <a:schemeClr val="bg1"/>
                </a:solidFill>
              </a:rPr>
              <a:t>International Safety Center. </a:t>
            </a:r>
            <a:r>
              <a:rPr lang="en-US" sz="1100" dirty="0" err="1">
                <a:solidFill>
                  <a:schemeClr val="bg1"/>
                </a:solidFill>
              </a:rPr>
              <a:t>EPINet</a:t>
            </a:r>
            <a:r>
              <a:rPr lang="en-US" sz="1100" dirty="0">
                <a:solidFill>
                  <a:schemeClr val="bg1"/>
                </a:solidFill>
              </a:rPr>
              <a:t> Reports 2000 – 2015. </a:t>
            </a:r>
            <a:r>
              <a:rPr lang="en-US" sz="1100" u="sng" dirty="0">
                <a:solidFill>
                  <a:schemeClr val="bg1"/>
                </a:solidFill>
                <a:hlinkClick r:id="rId5">
                  <a:extLst>
                    <a:ext uri="{A12FA001-AC4F-418D-AE19-62706E023703}">
                      <ahyp:hlinkClr xmlns:ahyp="http://schemas.microsoft.com/office/drawing/2018/hyperlinkcolor" xmlns="" val="tx"/>
                    </a:ext>
                  </a:extLst>
                </a:hlinkClick>
              </a:rPr>
              <a:t>https://internationalsafetycenter.org/exposure-reports/</a:t>
            </a:r>
            <a:r>
              <a:rPr lang="en-US" sz="1100" dirty="0">
                <a:solidFill>
                  <a:schemeClr val="bg1"/>
                </a:solidFill>
              </a:rPr>
              <a:t>. </a:t>
            </a:r>
          </a:p>
          <a:p>
            <a:pPr marL="171450" indent="-171450">
              <a:buFont typeface="Arial" panose="020B0604020202020204" pitchFamily="34" charset="0"/>
              <a:buChar char="•"/>
            </a:pPr>
            <a:r>
              <a:rPr lang="en-AU" sz="1100" dirty="0">
                <a:solidFill>
                  <a:schemeClr val="bg1"/>
                </a:solidFill>
              </a:rPr>
              <a:t>Grimmond T &amp; Good L. </a:t>
            </a:r>
            <a:r>
              <a:rPr lang="en-US" sz="1100" dirty="0">
                <a:solidFill>
                  <a:schemeClr val="bg1"/>
                </a:solidFill>
              </a:rPr>
              <a:t>Exposure Survey of Trends in Occupational Practice (EXPO-S.T.O.P.) 2015. Am J Infect Control 2017; </a:t>
            </a:r>
            <a:r>
              <a:rPr lang="fr-FR" sz="1100" dirty="0">
                <a:solidFill>
                  <a:schemeClr val="bg1"/>
                </a:solidFill>
              </a:rPr>
              <a:t>45(11): 1218–23 </a:t>
            </a:r>
            <a:endParaRPr lang="en-US" sz="1100" dirty="0">
              <a:solidFill>
                <a:schemeClr val="bg1"/>
              </a:solidFill>
            </a:endParaRPr>
          </a:p>
        </p:txBody>
      </p:sp>
    </p:spTree>
    <p:extLst>
      <p:ext uri="{BB962C8B-B14F-4D97-AF65-F5344CB8AC3E}">
        <p14:creationId xmlns:p14="http://schemas.microsoft.com/office/powerpoint/2010/main" val="182787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hart 19">
            <a:extLst>
              <a:ext uri="{FF2B5EF4-FFF2-40B4-BE49-F238E27FC236}">
                <a16:creationId xmlns:a16="http://schemas.microsoft.com/office/drawing/2014/main" xmlns="" id="{00000000-0008-0000-0000-000004000000}"/>
              </a:ext>
            </a:extLst>
          </p:cNvPr>
          <p:cNvGraphicFramePr>
            <a:graphicFrameLocks/>
          </p:cNvGraphicFramePr>
          <p:nvPr>
            <p:extLst>
              <p:ext uri="{D42A27DB-BD31-4B8C-83A1-F6EECF244321}">
                <p14:modId xmlns:p14="http://schemas.microsoft.com/office/powerpoint/2010/main" val="2313074399"/>
              </p:ext>
            </p:extLst>
          </p:nvPr>
        </p:nvGraphicFramePr>
        <p:xfrm>
          <a:off x="175753" y="1430108"/>
          <a:ext cx="11268614" cy="4737068"/>
        </p:xfrm>
        <a:graphic>
          <a:graphicData uri="http://schemas.openxmlformats.org/drawingml/2006/chart">
            <c:chart xmlns:c="http://schemas.openxmlformats.org/drawingml/2006/chart" xmlns:r="http://schemas.openxmlformats.org/officeDocument/2006/relationships" r:id="rId3"/>
          </a:graphicData>
        </a:graphic>
      </p:graphicFrame>
      <p:sp>
        <p:nvSpPr>
          <p:cNvPr id="12290" name="Title 1"/>
          <p:cNvSpPr>
            <a:spLocks noGrp="1"/>
          </p:cNvSpPr>
          <p:nvPr>
            <p:ph type="title" idx="4294967295"/>
          </p:nvPr>
        </p:nvSpPr>
        <p:spPr>
          <a:xfrm>
            <a:off x="3119095" y="736060"/>
            <a:ext cx="8632825" cy="622300"/>
          </a:xfrm>
        </p:spPr>
        <p:txBody>
          <a:bodyPr rtlCol="0">
            <a:noAutofit/>
          </a:bodyPr>
          <a:lstStyle/>
          <a:p>
            <a:pPr>
              <a:defRPr/>
            </a:pPr>
            <a:r>
              <a:rPr lang="en-US" altLang="en-US" sz="3600" b="1" dirty="0">
                <a:solidFill>
                  <a:srgbClr val="FFFF00"/>
                </a:solidFill>
                <a:latin typeface="+mn-lt"/>
              </a:rPr>
              <a:t>“Occupied Beds” is poor workload Indicator</a:t>
            </a:r>
          </a:p>
        </p:txBody>
      </p:sp>
      <p:sp>
        <p:nvSpPr>
          <p:cNvPr id="2" name="TextBox 1"/>
          <p:cNvSpPr txBox="1"/>
          <p:nvPr/>
        </p:nvSpPr>
        <p:spPr>
          <a:xfrm>
            <a:off x="175753" y="2362533"/>
            <a:ext cx="728084" cy="1569660"/>
          </a:xfrm>
          <a:prstGeom prst="rect">
            <a:avLst/>
          </a:prstGeom>
          <a:noFill/>
        </p:spPr>
        <p:txBody>
          <a:bodyPr wrap="none" rtlCol="0">
            <a:spAutoFit/>
          </a:bodyPr>
          <a:lstStyle/>
          <a:p>
            <a:r>
              <a:rPr lang="en-US" sz="2400" b="1" dirty="0">
                <a:solidFill>
                  <a:srgbClr val="002060"/>
                </a:solidFill>
              </a:rPr>
              <a:t>SI </a:t>
            </a:r>
          </a:p>
          <a:p>
            <a:r>
              <a:rPr lang="en-US" sz="2400" b="1" dirty="0">
                <a:solidFill>
                  <a:srgbClr val="002060"/>
                </a:solidFill>
              </a:rPr>
              <a:t>Per</a:t>
            </a:r>
          </a:p>
          <a:p>
            <a:r>
              <a:rPr lang="en-US" sz="2400" b="1" dirty="0">
                <a:solidFill>
                  <a:srgbClr val="002060"/>
                </a:solidFill>
              </a:rPr>
              <a:t>100</a:t>
            </a:r>
          </a:p>
          <a:p>
            <a:r>
              <a:rPr lang="en-US" sz="2400" b="1" dirty="0">
                <a:solidFill>
                  <a:srgbClr val="002060"/>
                </a:solidFill>
              </a:rPr>
              <a:t>ADC</a:t>
            </a:r>
          </a:p>
        </p:txBody>
      </p:sp>
      <p:grpSp>
        <p:nvGrpSpPr>
          <p:cNvPr id="3" name="Group 2">
            <a:extLst>
              <a:ext uri="{FF2B5EF4-FFF2-40B4-BE49-F238E27FC236}">
                <a16:creationId xmlns:a16="http://schemas.microsoft.com/office/drawing/2014/main" xmlns="" id="{76A9500E-3E97-49EA-9380-4F03A9690B56}"/>
              </a:ext>
            </a:extLst>
          </p:cNvPr>
          <p:cNvGrpSpPr/>
          <p:nvPr/>
        </p:nvGrpSpPr>
        <p:grpSpPr>
          <a:xfrm>
            <a:off x="4756965" y="1434797"/>
            <a:ext cx="1967434" cy="1198452"/>
            <a:chOff x="4946231" y="1913624"/>
            <a:chExt cx="1967434" cy="1198452"/>
          </a:xfrm>
        </p:grpSpPr>
        <p:grpSp>
          <p:nvGrpSpPr>
            <p:cNvPr id="9" name="Group 8">
              <a:extLst>
                <a:ext uri="{FF2B5EF4-FFF2-40B4-BE49-F238E27FC236}">
                  <a16:creationId xmlns:a16="http://schemas.microsoft.com/office/drawing/2014/main" xmlns="" id="{B62DBC67-7021-4828-B54D-85B10A0F91E5}"/>
                </a:ext>
              </a:extLst>
            </p:cNvPr>
            <p:cNvGrpSpPr/>
            <p:nvPr/>
          </p:nvGrpSpPr>
          <p:grpSpPr>
            <a:xfrm>
              <a:off x="4946232" y="1913624"/>
              <a:ext cx="1385232" cy="461665"/>
              <a:chOff x="4946232" y="1913624"/>
              <a:chExt cx="1385232" cy="461665"/>
            </a:xfrm>
          </p:grpSpPr>
          <p:sp>
            <p:nvSpPr>
              <p:cNvPr id="7" name="TextBox 6">
                <a:extLst>
                  <a:ext uri="{FF2B5EF4-FFF2-40B4-BE49-F238E27FC236}">
                    <a16:creationId xmlns:a16="http://schemas.microsoft.com/office/drawing/2014/main" xmlns="" id="{9E042933-9299-4069-BED9-7D05D2073003}"/>
                  </a:ext>
                </a:extLst>
              </p:cNvPr>
              <p:cNvSpPr txBox="1"/>
              <p:nvPr/>
            </p:nvSpPr>
            <p:spPr>
              <a:xfrm>
                <a:off x="5306888" y="1913624"/>
                <a:ext cx="1024576" cy="461665"/>
              </a:xfrm>
              <a:prstGeom prst="rect">
                <a:avLst/>
              </a:prstGeom>
              <a:noFill/>
            </p:spPr>
            <p:txBody>
              <a:bodyPr wrap="none" rtlCol="0">
                <a:spAutoFit/>
              </a:bodyPr>
              <a:lstStyle/>
              <a:p>
                <a:r>
                  <a:rPr lang="en-US" sz="2400" dirty="0">
                    <a:solidFill>
                      <a:schemeClr val="bg1"/>
                    </a:solidFill>
                  </a:rPr>
                  <a:t>EPINet</a:t>
                </a:r>
              </a:p>
            </p:txBody>
          </p:sp>
          <p:sp>
            <p:nvSpPr>
              <p:cNvPr id="8" name="Rectangle 7">
                <a:extLst>
                  <a:ext uri="{FF2B5EF4-FFF2-40B4-BE49-F238E27FC236}">
                    <a16:creationId xmlns:a16="http://schemas.microsoft.com/office/drawing/2014/main" xmlns="" id="{E8A76A28-9E17-4CD5-A95E-4DE57CF5A2C9}"/>
                  </a:ext>
                </a:extLst>
              </p:cNvPr>
              <p:cNvSpPr/>
              <p:nvPr/>
            </p:nvSpPr>
            <p:spPr>
              <a:xfrm>
                <a:off x="4946232" y="1983658"/>
                <a:ext cx="330311" cy="27072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grpSp>
          <p:nvGrpSpPr>
            <p:cNvPr id="10" name="Group 9">
              <a:extLst>
                <a:ext uri="{FF2B5EF4-FFF2-40B4-BE49-F238E27FC236}">
                  <a16:creationId xmlns:a16="http://schemas.microsoft.com/office/drawing/2014/main" xmlns="" id="{BFA2DC45-1517-405D-B6B7-CF3E19B3DC2A}"/>
                </a:ext>
              </a:extLst>
            </p:cNvPr>
            <p:cNvGrpSpPr/>
            <p:nvPr/>
          </p:nvGrpSpPr>
          <p:grpSpPr>
            <a:xfrm>
              <a:off x="4946232" y="2254384"/>
              <a:ext cx="1526360" cy="461665"/>
              <a:chOff x="4946232" y="2241498"/>
              <a:chExt cx="1526360" cy="461665"/>
            </a:xfrm>
          </p:grpSpPr>
          <p:sp>
            <p:nvSpPr>
              <p:cNvPr id="22" name="TextBox 21">
                <a:extLst>
                  <a:ext uri="{FF2B5EF4-FFF2-40B4-BE49-F238E27FC236}">
                    <a16:creationId xmlns:a16="http://schemas.microsoft.com/office/drawing/2014/main" xmlns="" id="{0DC20221-14B2-41AB-930D-867482C2ADEA}"/>
                  </a:ext>
                </a:extLst>
              </p:cNvPr>
              <p:cNvSpPr txBox="1"/>
              <p:nvPr/>
            </p:nvSpPr>
            <p:spPr>
              <a:xfrm>
                <a:off x="5306888" y="2241498"/>
                <a:ext cx="1165704" cy="461665"/>
              </a:xfrm>
              <a:prstGeom prst="rect">
                <a:avLst/>
              </a:prstGeom>
              <a:noFill/>
            </p:spPr>
            <p:txBody>
              <a:bodyPr wrap="none" rtlCol="0">
                <a:spAutoFit/>
              </a:bodyPr>
              <a:lstStyle/>
              <a:p>
                <a:r>
                  <a:rPr lang="en-US" sz="2400" dirty="0">
                    <a:solidFill>
                      <a:schemeClr val="bg1"/>
                    </a:solidFill>
                  </a:rPr>
                  <a:t>MADPH</a:t>
                </a:r>
              </a:p>
            </p:txBody>
          </p:sp>
          <p:sp>
            <p:nvSpPr>
              <p:cNvPr id="23" name="Rectangle 22">
                <a:extLst>
                  <a:ext uri="{FF2B5EF4-FFF2-40B4-BE49-F238E27FC236}">
                    <a16:creationId xmlns:a16="http://schemas.microsoft.com/office/drawing/2014/main" xmlns="" id="{5E02DA46-2009-42F6-A5BB-A2E229DB6830}"/>
                  </a:ext>
                </a:extLst>
              </p:cNvPr>
              <p:cNvSpPr/>
              <p:nvPr/>
            </p:nvSpPr>
            <p:spPr>
              <a:xfrm>
                <a:off x="4946232" y="2320494"/>
                <a:ext cx="341579" cy="28361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grpSp>
          <p:nvGrpSpPr>
            <p:cNvPr id="11" name="Group 10">
              <a:extLst>
                <a:ext uri="{FF2B5EF4-FFF2-40B4-BE49-F238E27FC236}">
                  <a16:creationId xmlns:a16="http://schemas.microsoft.com/office/drawing/2014/main" xmlns="" id="{B79FEE0C-B7D5-4B71-B500-839FE653B683}"/>
                </a:ext>
              </a:extLst>
            </p:cNvPr>
            <p:cNvGrpSpPr/>
            <p:nvPr/>
          </p:nvGrpSpPr>
          <p:grpSpPr>
            <a:xfrm>
              <a:off x="4946231" y="2650411"/>
              <a:ext cx="1967434" cy="461665"/>
              <a:chOff x="4946231" y="2650411"/>
              <a:chExt cx="1967434" cy="461665"/>
            </a:xfrm>
          </p:grpSpPr>
          <p:sp>
            <p:nvSpPr>
              <p:cNvPr id="21" name="TextBox 20">
                <a:extLst>
                  <a:ext uri="{FF2B5EF4-FFF2-40B4-BE49-F238E27FC236}">
                    <a16:creationId xmlns:a16="http://schemas.microsoft.com/office/drawing/2014/main" xmlns="" id="{89CF06E8-BDB9-4CE3-B244-3DA303737B41}"/>
                  </a:ext>
                </a:extLst>
              </p:cNvPr>
              <p:cNvSpPr txBox="1"/>
              <p:nvPr/>
            </p:nvSpPr>
            <p:spPr>
              <a:xfrm>
                <a:off x="5317972" y="2650411"/>
                <a:ext cx="1595693" cy="461665"/>
              </a:xfrm>
              <a:prstGeom prst="rect">
                <a:avLst/>
              </a:prstGeom>
              <a:noFill/>
            </p:spPr>
            <p:txBody>
              <a:bodyPr wrap="none" rtlCol="0">
                <a:spAutoFit/>
              </a:bodyPr>
              <a:lstStyle/>
              <a:p>
                <a:r>
                  <a:rPr lang="en-US" sz="2400" dirty="0">
                    <a:solidFill>
                      <a:schemeClr val="bg1"/>
                    </a:solidFill>
                  </a:rPr>
                  <a:t>EXPO-STOP</a:t>
                </a:r>
              </a:p>
            </p:txBody>
          </p:sp>
          <p:sp>
            <p:nvSpPr>
              <p:cNvPr id="24" name="Rectangle 23">
                <a:extLst>
                  <a:ext uri="{FF2B5EF4-FFF2-40B4-BE49-F238E27FC236}">
                    <a16:creationId xmlns:a16="http://schemas.microsoft.com/office/drawing/2014/main" xmlns="" id="{2C6A8B83-096A-47DA-9111-94AFAB83E319}"/>
                  </a:ext>
                </a:extLst>
              </p:cNvPr>
              <p:cNvSpPr/>
              <p:nvPr/>
            </p:nvSpPr>
            <p:spPr>
              <a:xfrm>
                <a:off x="4946231" y="2716475"/>
                <a:ext cx="360657" cy="28361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grpSp>
      <p:cxnSp>
        <p:nvCxnSpPr>
          <p:cNvPr id="13" name="Straight Connector 12"/>
          <p:cNvCxnSpPr>
            <a:cxnSpLocks/>
          </p:cNvCxnSpPr>
          <p:nvPr/>
        </p:nvCxnSpPr>
        <p:spPr>
          <a:xfrm flipV="1">
            <a:off x="2774448" y="2446631"/>
            <a:ext cx="7811002" cy="880624"/>
          </a:xfrm>
          <a:prstGeom prst="line">
            <a:avLst/>
          </a:prstGeom>
          <a:ln w="38100">
            <a:solidFill>
              <a:schemeClr val="bg1"/>
            </a:solidFill>
            <a:prstDash val="lgDash"/>
          </a:ln>
        </p:spPr>
        <p:style>
          <a:lnRef idx="1">
            <a:schemeClr val="accent1"/>
          </a:lnRef>
          <a:fillRef idx="0">
            <a:schemeClr val="accent1"/>
          </a:fillRef>
          <a:effectRef idx="0">
            <a:schemeClr val="accent1"/>
          </a:effectRef>
          <a:fontRef idx="minor">
            <a:schemeClr val="tx1"/>
          </a:fontRef>
        </p:style>
      </p:cxnSp>
      <p:sp>
        <p:nvSpPr>
          <p:cNvPr id="18" name="Title 1">
            <a:extLst>
              <a:ext uri="{FF2B5EF4-FFF2-40B4-BE49-F238E27FC236}">
                <a16:creationId xmlns:a16="http://schemas.microsoft.com/office/drawing/2014/main" xmlns="" id="{678A6129-EB74-462E-9DDD-6C1EDDE6A406}"/>
              </a:ext>
            </a:extLst>
          </p:cNvPr>
          <p:cNvSpPr txBox="1">
            <a:spLocks/>
          </p:cNvSpPr>
          <p:nvPr/>
        </p:nvSpPr>
        <p:spPr>
          <a:xfrm>
            <a:off x="539795" y="107698"/>
            <a:ext cx="6895713" cy="6229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altLang="en-US" sz="4000" b="1" dirty="0">
                <a:solidFill>
                  <a:schemeClr val="bg1"/>
                </a:solidFill>
                <a:latin typeface="+mn-lt"/>
              </a:rPr>
              <a:t>SI Trends since 2000</a:t>
            </a:r>
          </a:p>
        </p:txBody>
      </p:sp>
      <p:sp>
        <p:nvSpPr>
          <p:cNvPr id="5" name="TextBox 4">
            <a:extLst>
              <a:ext uri="{FF2B5EF4-FFF2-40B4-BE49-F238E27FC236}">
                <a16:creationId xmlns:a16="http://schemas.microsoft.com/office/drawing/2014/main" xmlns="" id="{E7A7FFBE-F1C8-4679-9ECF-B6946D5EA110}"/>
              </a:ext>
            </a:extLst>
          </p:cNvPr>
          <p:cNvSpPr txBox="1"/>
          <p:nvPr/>
        </p:nvSpPr>
        <p:spPr>
          <a:xfrm>
            <a:off x="3022197" y="6308488"/>
            <a:ext cx="9228808" cy="600164"/>
          </a:xfrm>
          <a:prstGeom prst="rect">
            <a:avLst/>
          </a:prstGeom>
          <a:noFill/>
        </p:spPr>
        <p:txBody>
          <a:bodyPr wrap="none" rtlCol="0">
            <a:spAutoFit/>
          </a:bodyPr>
          <a:lstStyle/>
          <a:p>
            <a:pPr marL="171450" indent="-171450">
              <a:buFont typeface="Arial" panose="020B0604020202020204" pitchFamily="34" charset="0"/>
              <a:buChar char="•"/>
            </a:pPr>
            <a:r>
              <a:rPr lang="en-US" sz="1100" spc="-50" dirty="0">
                <a:solidFill>
                  <a:schemeClr val="bg1"/>
                </a:solidFill>
              </a:rPr>
              <a:t>Massachusetts DPH. SI among HCW in MA. 2002-15. </a:t>
            </a:r>
            <a:r>
              <a:rPr lang="en-US" sz="1100" u="sng" spc="-50" dirty="0">
                <a:solidFill>
                  <a:schemeClr val="bg1"/>
                </a:solidFill>
                <a:hlinkClick r:id="rId4">
                  <a:extLst>
                    <a:ext uri="{A12FA001-AC4F-418D-AE19-62706E023703}">
                      <ahyp:hlinkClr xmlns:ahyp="http://schemas.microsoft.com/office/drawing/2018/hyperlinkcolor" xmlns="" val="tx"/>
                    </a:ext>
                  </a:extLst>
                </a:hlinkClick>
              </a:rPr>
              <a:t>http://www.mass.gov/eohhs/gov/departments/dph/programs/community-health/ohsp/sharps/data-and-statistics.html</a:t>
            </a:r>
            <a:endParaRPr lang="en-US" sz="1100" u="sng" spc="-50" dirty="0">
              <a:solidFill>
                <a:schemeClr val="bg1"/>
              </a:solidFill>
            </a:endParaRPr>
          </a:p>
          <a:p>
            <a:pPr marL="171450" indent="-171450">
              <a:buFont typeface="Arial" panose="020B0604020202020204" pitchFamily="34" charset="0"/>
              <a:buChar char="•"/>
            </a:pPr>
            <a:r>
              <a:rPr lang="en-US" sz="1100" dirty="0">
                <a:solidFill>
                  <a:schemeClr val="bg1"/>
                </a:solidFill>
              </a:rPr>
              <a:t>International Safety Center. </a:t>
            </a:r>
            <a:r>
              <a:rPr lang="en-US" sz="1100" dirty="0" err="1">
                <a:solidFill>
                  <a:schemeClr val="bg1"/>
                </a:solidFill>
              </a:rPr>
              <a:t>EPINet</a:t>
            </a:r>
            <a:r>
              <a:rPr lang="en-US" sz="1100" dirty="0">
                <a:solidFill>
                  <a:schemeClr val="bg1"/>
                </a:solidFill>
              </a:rPr>
              <a:t> Reports 2000 – 2015. </a:t>
            </a:r>
            <a:r>
              <a:rPr lang="en-US" sz="1100" u="sng" dirty="0">
                <a:solidFill>
                  <a:schemeClr val="bg1"/>
                </a:solidFill>
                <a:hlinkClick r:id="rId5">
                  <a:extLst>
                    <a:ext uri="{A12FA001-AC4F-418D-AE19-62706E023703}">
                      <ahyp:hlinkClr xmlns:ahyp="http://schemas.microsoft.com/office/drawing/2018/hyperlinkcolor" xmlns="" val="tx"/>
                    </a:ext>
                  </a:extLst>
                </a:hlinkClick>
              </a:rPr>
              <a:t>https://internationalsafetycenter.org/exposure-reports/</a:t>
            </a:r>
            <a:r>
              <a:rPr lang="en-US" sz="1100" dirty="0">
                <a:solidFill>
                  <a:schemeClr val="bg1"/>
                </a:solidFill>
              </a:rPr>
              <a:t>. </a:t>
            </a:r>
          </a:p>
          <a:p>
            <a:pPr marL="171450" indent="-171450">
              <a:buFont typeface="Arial" panose="020B0604020202020204" pitchFamily="34" charset="0"/>
              <a:buChar char="•"/>
            </a:pPr>
            <a:r>
              <a:rPr lang="en-AU" sz="1100" dirty="0">
                <a:solidFill>
                  <a:schemeClr val="bg1"/>
                </a:solidFill>
              </a:rPr>
              <a:t>Grimmond T &amp; Good L. </a:t>
            </a:r>
            <a:r>
              <a:rPr lang="en-US" sz="1100" dirty="0">
                <a:solidFill>
                  <a:schemeClr val="bg1"/>
                </a:solidFill>
              </a:rPr>
              <a:t>Exposure Survey of Trends in Occupational Practice (EXPO-S.T.O.P.) 2015. Am J Infect Control 2017; </a:t>
            </a:r>
            <a:r>
              <a:rPr lang="fr-FR" sz="1100" dirty="0">
                <a:solidFill>
                  <a:schemeClr val="bg1"/>
                </a:solidFill>
              </a:rPr>
              <a:t>45(11): 1218–23 </a:t>
            </a:r>
            <a:endParaRPr lang="en-US" sz="1100" dirty="0">
              <a:solidFill>
                <a:schemeClr val="bg1"/>
              </a:solidFill>
            </a:endParaRPr>
          </a:p>
        </p:txBody>
      </p:sp>
      <p:sp>
        <p:nvSpPr>
          <p:cNvPr id="6" name="TextBox 5">
            <a:extLst>
              <a:ext uri="{FF2B5EF4-FFF2-40B4-BE49-F238E27FC236}">
                <a16:creationId xmlns:a16="http://schemas.microsoft.com/office/drawing/2014/main" xmlns="" id="{3594AC18-A601-4614-B01E-83539CC16988}"/>
              </a:ext>
            </a:extLst>
          </p:cNvPr>
          <p:cNvSpPr txBox="1"/>
          <p:nvPr/>
        </p:nvSpPr>
        <p:spPr>
          <a:xfrm>
            <a:off x="250093" y="3073934"/>
            <a:ext cx="894797" cy="1569660"/>
          </a:xfrm>
          <a:prstGeom prst="rect">
            <a:avLst/>
          </a:prstGeom>
          <a:noFill/>
        </p:spPr>
        <p:txBody>
          <a:bodyPr wrap="none" rtlCol="0">
            <a:spAutoFit/>
          </a:bodyPr>
          <a:lstStyle/>
          <a:p>
            <a:r>
              <a:rPr lang="en-US" sz="2400" dirty="0">
                <a:solidFill>
                  <a:schemeClr val="bg1"/>
                </a:solidFill>
              </a:rPr>
              <a:t>SI per</a:t>
            </a:r>
          </a:p>
          <a:p>
            <a:r>
              <a:rPr lang="en-US" sz="2400" dirty="0">
                <a:solidFill>
                  <a:schemeClr val="bg1"/>
                </a:solidFill>
              </a:rPr>
              <a:t>100</a:t>
            </a:r>
          </a:p>
          <a:p>
            <a:r>
              <a:rPr lang="en-US" sz="2400" dirty="0">
                <a:solidFill>
                  <a:schemeClr val="bg1"/>
                </a:solidFill>
              </a:rPr>
              <a:t>Occ </a:t>
            </a:r>
          </a:p>
          <a:p>
            <a:r>
              <a:rPr lang="en-US" sz="2400" dirty="0">
                <a:solidFill>
                  <a:schemeClr val="bg1"/>
                </a:solidFill>
              </a:rPr>
              <a:t>Beds</a:t>
            </a:r>
          </a:p>
        </p:txBody>
      </p:sp>
      <p:sp>
        <p:nvSpPr>
          <p:cNvPr id="33" name="Rectangle 32">
            <a:extLst>
              <a:ext uri="{FF2B5EF4-FFF2-40B4-BE49-F238E27FC236}">
                <a16:creationId xmlns:a16="http://schemas.microsoft.com/office/drawing/2014/main" xmlns="" id="{18341ABE-A3EE-4DA4-BAAF-D835FC2C2C04}"/>
              </a:ext>
            </a:extLst>
          </p:cNvPr>
          <p:cNvSpPr/>
          <p:nvPr/>
        </p:nvSpPr>
        <p:spPr>
          <a:xfrm>
            <a:off x="4421337" y="1844359"/>
            <a:ext cx="2235128" cy="83257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50082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0">
                                            <p:graphicEl>
                                              <a:chart seriesIdx="0" categoryIdx="-4" bldStep="series"/>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graphicEl>
                                              <a:chart seriesIdx="1"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graphicEl>
                                              <a:chart seriesIdx="2"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uiExpand="1">
        <p:bldSub>
          <a:bldChart bld="series" animBg="0"/>
        </p:bldSub>
      </p:bldGraphic>
      <p:bldP spid="12290" grpId="0"/>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3509" y="2505898"/>
            <a:ext cx="902811" cy="2062103"/>
          </a:xfrm>
          <a:prstGeom prst="rect">
            <a:avLst/>
          </a:prstGeom>
          <a:noFill/>
        </p:spPr>
        <p:txBody>
          <a:bodyPr wrap="none" rtlCol="0">
            <a:spAutoFit/>
          </a:bodyPr>
          <a:lstStyle/>
          <a:p>
            <a:pPr algn="ctr"/>
            <a:r>
              <a:rPr lang="en-US" sz="3200" b="1" dirty="0">
                <a:solidFill>
                  <a:schemeClr val="bg1"/>
                </a:solidFill>
              </a:rPr>
              <a:t>SI </a:t>
            </a:r>
          </a:p>
          <a:p>
            <a:pPr algn="ctr"/>
            <a:r>
              <a:rPr lang="en-US" sz="3200" b="1" dirty="0">
                <a:solidFill>
                  <a:schemeClr val="bg1"/>
                </a:solidFill>
              </a:rPr>
              <a:t>per </a:t>
            </a:r>
          </a:p>
          <a:p>
            <a:pPr algn="ctr"/>
            <a:r>
              <a:rPr lang="en-US" sz="3200" b="1" dirty="0">
                <a:solidFill>
                  <a:schemeClr val="bg1"/>
                </a:solidFill>
              </a:rPr>
              <a:t>100 </a:t>
            </a:r>
          </a:p>
          <a:p>
            <a:pPr algn="ctr"/>
            <a:r>
              <a:rPr lang="en-US" sz="3200" b="1" dirty="0">
                <a:solidFill>
                  <a:schemeClr val="bg1"/>
                </a:solidFill>
              </a:rPr>
              <a:t>FTE</a:t>
            </a:r>
          </a:p>
        </p:txBody>
      </p:sp>
      <p:sp>
        <p:nvSpPr>
          <p:cNvPr id="10" name="TextBox 9">
            <a:extLst>
              <a:ext uri="{FF2B5EF4-FFF2-40B4-BE49-F238E27FC236}">
                <a16:creationId xmlns:a16="http://schemas.microsoft.com/office/drawing/2014/main" xmlns="" id="{ABE07922-E1C7-42B3-AA80-5F36A314EED6}"/>
              </a:ext>
            </a:extLst>
          </p:cNvPr>
          <p:cNvSpPr txBox="1"/>
          <p:nvPr/>
        </p:nvSpPr>
        <p:spPr>
          <a:xfrm>
            <a:off x="9542180" y="3921670"/>
            <a:ext cx="2398798" cy="646331"/>
          </a:xfrm>
          <a:prstGeom prst="rect">
            <a:avLst/>
          </a:prstGeom>
          <a:noFill/>
        </p:spPr>
        <p:txBody>
          <a:bodyPr wrap="none" rtlCol="0">
            <a:spAutoFit/>
          </a:bodyPr>
          <a:lstStyle/>
          <a:p>
            <a:r>
              <a:rPr lang="en-US" sz="3600" b="1" dirty="0">
                <a:solidFill>
                  <a:schemeClr val="bg1"/>
                </a:solidFill>
              </a:rPr>
              <a:t>In 16 years!</a:t>
            </a:r>
          </a:p>
        </p:txBody>
      </p:sp>
      <p:grpSp>
        <p:nvGrpSpPr>
          <p:cNvPr id="7" name="Group 6">
            <a:extLst>
              <a:ext uri="{FF2B5EF4-FFF2-40B4-BE49-F238E27FC236}">
                <a16:creationId xmlns:a16="http://schemas.microsoft.com/office/drawing/2014/main" xmlns="" id="{34E9C739-F4E7-4541-A180-8CEF9B5C2942}"/>
              </a:ext>
            </a:extLst>
          </p:cNvPr>
          <p:cNvGrpSpPr/>
          <p:nvPr/>
        </p:nvGrpSpPr>
        <p:grpSpPr>
          <a:xfrm>
            <a:off x="2362200" y="3333974"/>
            <a:ext cx="8904519" cy="646331"/>
            <a:chOff x="1362047" y="1799531"/>
            <a:chExt cx="6962715" cy="541539"/>
          </a:xfrm>
        </p:grpSpPr>
        <p:cxnSp>
          <p:nvCxnSpPr>
            <p:cNvPr id="9" name="Straight Connector 8">
              <a:extLst>
                <a:ext uri="{FF2B5EF4-FFF2-40B4-BE49-F238E27FC236}">
                  <a16:creationId xmlns:a16="http://schemas.microsoft.com/office/drawing/2014/main" xmlns="" id="{94C0680B-C67A-42C2-941F-A9E3B61E093C}"/>
                </a:ext>
              </a:extLst>
            </p:cNvPr>
            <p:cNvCxnSpPr>
              <a:cxnSpLocks/>
            </p:cNvCxnSpPr>
            <p:nvPr/>
          </p:nvCxnSpPr>
          <p:spPr>
            <a:xfrm>
              <a:off x="1362047" y="2141626"/>
              <a:ext cx="5494886" cy="92221"/>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xmlns="" id="{1B85359A-FE9D-4F60-86DD-65E1A3D72BE5}"/>
                </a:ext>
              </a:extLst>
            </p:cNvPr>
            <p:cNvSpPr txBox="1"/>
            <p:nvPr/>
          </p:nvSpPr>
          <p:spPr>
            <a:xfrm>
              <a:off x="7623840" y="1799531"/>
              <a:ext cx="700922" cy="541539"/>
            </a:xfrm>
            <a:prstGeom prst="rect">
              <a:avLst/>
            </a:prstGeom>
            <a:noFill/>
            <a:ln>
              <a:solidFill>
                <a:schemeClr val="bg1"/>
              </a:solidFill>
            </a:ln>
          </p:spPr>
          <p:txBody>
            <a:bodyPr wrap="none" rtlCol="0">
              <a:spAutoFit/>
            </a:bodyPr>
            <a:lstStyle/>
            <a:p>
              <a:pPr algn="r"/>
              <a:r>
                <a:rPr lang="en-US" sz="3600" b="1" dirty="0">
                  <a:solidFill>
                    <a:schemeClr val="bg1"/>
                  </a:solidFill>
                </a:rPr>
                <a:t>-7%</a:t>
              </a:r>
            </a:p>
          </p:txBody>
        </p:sp>
      </p:grpSp>
      <p:sp>
        <p:nvSpPr>
          <p:cNvPr id="13" name="TextBox 12">
            <a:extLst>
              <a:ext uri="{FF2B5EF4-FFF2-40B4-BE49-F238E27FC236}">
                <a16:creationId xmlns:a16="http://schemas.microsoft.com/office/drawing/2014/main" xmlns="" id="{EC2D3734-3286-429A-9915-4695064E86C5}"/>
              </a:ext>
            </a:extLst>
          </p:cNvPr>
          <p:cNvSpPr txBox="1"/>
          <p:nvPr/>
        </p:nvSpPr>
        <p:spPr>
          <a:xfrm>
            <a:off x="0" y="193833"/>
            <a:ext cx="11568616" cy="707886"/>
          </a:xfrm>
          <a:prstGeom prst="rect">
            <a:avLst/>
          </a:prstGeom>
          <a:noFill/>
        </p:spPr>
        <p:txBody>
          <a:bodyPr wrap="none" rtlCol="0">
            <a:spAutoFit/>
          </a:bodyPr>
          <a:lstStyle/>
          <a:p>
            <a:r>
              <a:rPr lang="en-US" sz="4000" b="1" dirty="0">
                <a:solidFill>
                  <a:schemeClr val="bg1"/>
                </a:solidFill>
              </a:rPr>
              <a:t>Sharps Injury Rates per </a:t>
            </a:r>
            <a:r>
              <a:rPr lang="en-US" sz="4000" b="1" u="sng" dirty="0">
                <a:solidFill>
                  <a:schemeClr val="bg1"/>
                </a:solidFill>
              </a:rPr>
              <a:t>FTE  </a:t>
            </a:r>
            <a:r>
              <a:rPr lang="en-US" sz="4000" dirty="0">
                <a:solidFill>
                  <a:schemeClr val="bg1"/>
                </a:solidFill>
              </a:rPr>
              <a:t>(good workload indicator)</a:t>
            </a:r>
          </a:p>
        </p:txBody>
      </p:sp>
      <p:grpSp>
        <p:nvGrpSpPr>
          <p:cNvPr id="2" name="Group 1">
            <a:extLst>
              <a:ext uri="{FF2B5EF4-FFF2-40B4-BE49-F238E27FC236}">
                <a16:creationId xmlns:a16="http://schemas.microsoft.com/office/drawing/2014/main" xmlns="" id="{9C00D71F-1240-4D5F-AD74-F0DD879AFEDE}"/>
              </a:ext>
            </a:extLst>
          </p:cNvPr>
          <p:cNvGrpSpPr/>
          <p:nvPr/>
        </p:nvGrpSpPr>
        <p:grpSpPr>
          <a:xfrm>
            <a:off x="1036320" y="1025979"/>
            <a:ext cx="8505860" cy="5656082"/>
            <a:chOff x="1036320" y="1025979"/>
            <a:chExt cx="8505860" cy="5656082"/>
          </a:xfrm>
        </p:grpSpPr>
        <p:graphicFrame>
          <p:nvGraphicFramePr>
            <p:cNvPr id="6" name="Chart 5">
              <a:extLst>
                <a:ext uri="{FF2B5EF4-FFF2-40B4-BE49-F238E27FC236}">
                  <a16:creationId xmlns:a16="http://schemas.microsoft.com/office/drawing/2014/main" xmlns="" id="{00000000-0008-0000-0000-000007000000}"/>
                </a:ext>
              </a:extLst>
            </p:cNvPr>
            <p:cNvGraphicFramePr>
              <a:graphicFrameLocks/>
            </p:cNvGraphicFramePr>
            <p:nvPr>
              <p:extLst>
                <p:ext uri="{D42A27DB-BD31-4B8C-83A1-F6EECF244321}">
                  <p14:modId xmlns:p14="http://schemas.microsoft.com/office/powerpoint/2010/main" val="791650011"/>
                </p:ext>
              </p:extLst>
            </p:nvPr>
          </p:nvGraphicFramePr>
          <p:xfrm>
            <a:off x="1036320" y="1025979"/>
            <a:ext cx="8505860" cy="5656082"/>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xmlns="" id="{712667D9-B754-4F33-8863-878AFA46D909}"/>
                </a:ext>
              </a:extLst>
            </p:cNvPr>
            <p:cNvSpPr txBox="1"/>
            <p:nvPr/>
          </p:nvSpPr>
          <p:spPr>
            <a:xfrm>
              <a:off x="1807503" y="1065775"/>
              <a:ext cx="813428" cy="369332"/>
            </a:xfrm>
            <a:prstGeom prst="rect">
              <a:avLst/>
            </a:prstGeom>
            <a:noFill/>
          </p:spPr>
          <p:txBody>
            <a:bodyPr wrap="none" rtlCol="0">
              <a:spAutoFit/>
            </a:bodyPr>
            <a:lstStyle/>
            <a:p>
              <a:r>
                <a:rPr lang="en-US" dirty="0">
                  <a:solidFill>
                    <a:schemeClr val="bg1"/>
                  </a:solidFill>
                </a:rPr>
                <a:t>EPINet</a:t>
              </a:r>
            </a:p>
          </p:txBody>
        </p:sp>
        <p:sp>
          <p:nvSpPr>
            <p:cNvPr id="15" name="TextBox 14">
              <a:extLst>
                <a:ext uri="{FF2B5EF4-FFF2-40B4-BE49-F238E27FC236}">
                  <a16:creationId xmlns:a16="http://schemas.microsoft.com/office/drawing/2014/main" xmlns="" id="{DE62CC63-14A8-4F3A-B018-585DA5F9CE7E}"/>
                </a:ext>
              </a:extLst>
            </p:cNvPr>
            <p:cNvSpPr txBox="1"/>
            <p:nvPr/>
          </p:nvSpPr>
          <p:spPr>
            <a:xfrm>
              <a:off x="7754490" y="1065775"/>
              <a:ext cx="1239314" cy="369332"/>
            </a:xfrm>
            <a:prstGeom prst="rect">
              <a:avLst/>
            </a:prstGeom>
            <a:noFill/>
          </p:spPr>
          <p:txBody>
            <a:bodyPr wrap="none" rtlCol="0">
              <a:spAutoFit/>
            </a:bodyPr>
            <a:lstStyle/>
            <a:p>
              <a:r>
                <a:rPr lang="en-US" dirty="0">
                  <a:solidFill>
                    <a:schemeClr val="bg1"/>
                  </a:solidFill>
                </a:rPr>
                <a:t>EXPO-STOP</a:t>
              </a:r>
            </a:p>
          </p:txBody>
        </p:sp>
      </p:grpSp>
      <p:sp>
        <p:nvSpPr>
          <p:cNvPr id="16" name="TextBox 15">
            <a:extLst>
              <a:ext uri="{FF2B5EF4-FFF2-40B4-BE49-F238E27FC236}">
                <a16:creationId xmlns:a16="http://schemas.microsoft.com/office/drawing/2014/main" xmlns="" id="{98DDDFF5-01E7-497A-BECB-1F0494FA821B}"/>
              </a:ext>
            </a:extLst>
          </p:cNvPr>
          <p:cNvSpPr txBox="1"/>
          <p:nvPr/>
        </p:nvSpPr>
        <p:spPr>
          <a:xfrm>
            <a:off x="5400029" y="1674551"/>
            <a:ext cx="4875181" cy="707886"/>
          </a:xfrm>
          <a:prstGeom prst="rect">
            <a:avLst/>
          </a:prstGeom>
          <a:noFill/>
        </p:spPr>
        <p:txBody>
          <a:bodyPr wrap="none" rtlCol="0">
            <a:spAutoFit/>
          </a:bodyPr>
          <a:lstStyle/>
          <a:p>
            <a:r>
              <a:rPr lang="en-US" sz="4000" b="1" dirty="0">
                <a:solidFill>
                  <a:srgbClr val="FFFF00"/>
                </a:solidFill>
              </a:rPr>
              <a:t>Why are SI persisting?</a:t>
            </a:r>
          </a:p>
        </p:txBody>
      </p:sp>
      <p:sp>
        <p:nvSpPr>
          <p:cNvPr id="17" name="Oval 16">
            <a:extLst>
              <a:ext uri="{FF2B5EF4-FFF2-40B4-BE49-F238E27FC236}">
                <a16:creationId xmlns:a16="http://schemas.microsoft.com/office/drawing/2014/main" xmlns="" id="{1C69265C-0FEE-4FE6-B2FA-DE2B65E178CD}"/>
              </a:ext>
            </a:extLst>
          </p:cNvPr>
          <p:cNvSpPr/>
          <p:nvPr/>
        </p:nvSpPr>
        <p:spPr>
          <a:xfrm>
            <a:off x="4708907" y="1413440"/>
            <a:ext cx="6596749" cy="1854140"/>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xmlns="" id="{B255D2E9-6E60-4E03-8F68-0CC6F1F3E77E}"/>
              </a:ext>
            </a:extLst>
          </p:cNvPr>
          <p:cNvSpPr txBox="1"/>
          <p:nvPr/>
        </p:nvSpPr>
        <p:spPr>
          <a:xfrm>
            <a:off x="5460752" y="2275810"/>
            <a:ext cx="4716291" cy="707886"/>
          </a:xfrm>
          <a:prstGeom prst="rect">
            <a:avLst/>
          </a:prstGeom>
          <a:noFill/>
        </p:spPr>
        <p:txBody>
          <a:bodyPr wrap="none" rtlCol="0">
            <a:spAutoFit/>
          </a:bodyPr>
          <a:lstStyle/>
          <a:p>
            <a:r>
              <a:rPr lang="en-US" sz="4000" b="1" dirty="0">
                <a:solidFill>
                  <a:srgbClr val="FFFF00"/>
                </a:solidFill>
              </a:rPr>
              <a:t>Why now </a:t>
            </a:r>
            <a:r>
              <a:rPr lang="en-US" sz="4000" b="1" u="sng" dirty="0">
                <a:solidFill>
                  <a:srgbClr val="FFFF00"/>
                </a:solidFill>
              </a:rPr>
              <a:t>increasing</a:t>
            </a:r>
            <a:r>
              <a:rPr lang="en-US" sz="4000" b="1" dirty="0">
                <a:solidFill>
                  <a:srgbClr val="FFFF00"/>
                </a:solidFill>
              </a:rPr>
              <a:t>?</a:t>
            </a:r>
          </a:p>
        </p:txBody>
      </p:sp>
    </p:spTree>
    <p:extLst>
      <p:ext uri="{BB962C8B-B14F-4D97-AF65-F5344CB8AC3E}">
        <p14:creationId xmlns:p14="http://schemas.microsoft.com/office/powerpoint/2010/main" val="172012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6" grpId="0"/>
      <p:bldP spid="17" grpId="0" animBg="1"/>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0925DBD5-B177-453F-BFED-82255C05A995}"/>
              </a:ext>
            </a:extLst>
          </p:cNvPr>
          <p:cNvGraphicFramePr>
            <a:graphicFrameLocks noGrp="1"/>
          </p:cNvGraphicFramePr>
          <p:nvPr>
            <p:extLst>
              <p:ext uri="{D42A27DB-BD31-4B8C-83A1-F6EECF244321}">
                <p14:modId xmlns:p14="http://schemas.microsoft.com/office/powerpoint/2010/main" val="620554922"/>
              </p:ext>
            </p:extLst>
          </p:nvPr>
        </p:nvGraphicFramePr>
        <p:xfrm>
          <a:off x="1330673" y="2867297"/>
          <a:ext cx="9966960" cy="1950720"/>
        </p:xfrm>
        <a:graphic>
          <a:graphicData uri="http://schemas.openxmlformats.org/drawingml/2006/table">
            <a:tbl>
              <a:tblPr>
                <a:tableStyleId>{5C22544A-7EE6-4342-B048-85BDC9FD1C3A}</a:tableStyleId>
              </a:tblPr>
              <a:tblGrid>
                <a:gridCol w="5852160">
                  <a:extLst>
                    <a:ext uri="{9D8B030D-6E8A-4147-A177-3AD203B41FA5}">
                      <a16:colId xmlns:a16="http://schemas.microsoft.com/office/drawing/2014/main" xmlns="" val="1763493741"/>
                    </a:ext>
                  </a:extLst>
                </a:gridCol>
                <a:gridCol w="1371600">
                  <a:extLst>
                    <a:ext uri="{9D8B030D-6E8A-4147-A177-3AD203B41FA5}">
                      <a16:colId xmlns:a16="http://schemas.microsoft.com/office/drawing/2014/main" xmlns="" val="3713390555"/>
                    </a:ext>
                  </a:extLst>
                </a:gridCol>
                <a:gridCol w="1371600">
                  <a:extLst>
                    <a:ext uri="{9D8B030D-6E8A-4147-A177-3AD203B41FA5}">
                      <a16:colId xmlns:a16="http://schemas.microsoft.com/office/drawing/2014/main" xmlns="" val="3012012585"/>
                    </a:ext>
                  </a:extLst>
                </a:gridCol>
                <a:gridCol w="1371600">
                  <a:extLst>
                    <a:ext uri="{9D8B030D-6E8A-4147-A177-3AD203B41FA5}">
                      <a16:colId xmlns:a16="http://schemas.microsoft.com/office/drawing/2014/main" xmlns="" val="1652888460"/>
                    </a:ext>
                  </a:extLst>
                </a:gridCol>
              </a:tblGrid>
              <a:tr h="0">
                <a:tc>
                  <a:txBody>
                    <a:bodyPr/>
                    <a:lstStyle/>
                    <a:p>
                      <a:pPr marL="72000" algn="l" rtl="0" fontAlgn="ctr"/>
                      <a:r>
                        <a:rPr lang="en-US" sz="3200" b="1" i="0" u="none" strike="noStrike" dirty="0">
                          <a:solidFill>
                            <a:schemeClr val="bg1"/>
                          </a:solidFill>
                          <a:effectLst/>
                          <a:latin typeface="+mn-lt"/>
                        </a:rPr>
                        <a:t>Who gets stuck?</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1B06BA"/>
                    </a:solidFill>
                  </a:tcPr>
                </a:tc>
                <a:tc>
                  <a:txBody>
                    <a:bodyPr/>
                    <a:lstStyle/>
                    <a:p>
                      <a:pPr algn="ctr" rtl="0" fontAlgn="ctr"/>
                      <a:r>
                        <a:rPr lang="en-US" sz="3200" b="1" u="none" strike="noStrike" dirty="0">
                          <a:solidFill>
                            <a:schemeClr val="bg1"/>
                          </a:solidFill>
                          <a:effectLst/>
                        </a:rPr>
                        <a:t>2011</a:t>
                      </a:r>
                      <a:endParaRPr lang="en-US" sz="3200" b="1" i="0" u="none" strike="noStrike" dirty="0">
                        <a:solidFill>
                          <a:schemeClr val="bg1"/>
                        </a:solidFill>
                        <a:effectLst/>
                        <a:latin typeface="Calibri" panose="020F0502020204030204" pitchFamily="34" charset="0"/>
                      </a:endParaRPr>
                    </a:p>
                  </a:txBody>
                  <a:tcPr marL="0" marR="0" marT="0" marB="0" anchor="ctr">
                    <a:lnL w="12700" cmpd="sng">
                      <a:noFill/>
                    </a:lnL>
                    <a:lnB w="12700" cmpd="sng">
                      <a:noFill/>
                    </a:lnB>
                    <a:solidFill>
                      <a:srgbClr val="1B06BA"/>
                    </a:solidFill>
                  </a:tcPr>
                </a:tc>
                <a:tc>
                  <a:txBody>
                    <a:bodyPr/>
                    <a:lstStyle/>
                    <a:p>
                      <a:pPr algn="ctr" rtl="0" fontAlgn="ctr"/>
                      <a:r>
                        <a:rPr lang="en-US" sz="3200" b="1" u="none" strike="noStrike" dirty="0">
                          <a:solidFill>
                            <a:schemeClr val="bg1"/>
                          </a:solidFill>
                          <a:effectLst/>
                        </a:rPr>
                        <a:t> 2016</a:t>
                      </a:r>
                      <a:endParaRPr lang="en-US" sz="3200" b="1" i="0" u="none" strike="noStrike" dirty="0">
                        <a:solidFill>
                          <a:schemeClr val="bg1"/>
                        </a:solidFill>
                        <a:effectLst/>
                        <a:latin typeface="Calibri" panose="020F0502020204030204" pitchFamily="34" charset="0"/>
                      </a:endParaRPr>
                    </a:p>
                  </a:txBody>
                  <a:tcPr marL="0" marR="0" marT="0" marB="0" anchor="ctr">
                    <a:lnB w="12700" cmpd="sng">
                      <a:noFill/>
                    </a:lnB>
                    <a:solidFill>
                      <a:srgbClr val="1B06BA"/>
                    </a:solidFill>
                  </a:tcPr>
                </a:tc>
                <a:tc>
                  <a:txBody>
                    <a:bodyPr/>
                    <a:lstStyle/>
                    <a:p>
                      <a:pPr algn="ctr" rtl="0" fontAlgn="ctr"/>
                      <a:r>
                        <a:rPr lang="en-US" sz="3200" b="1" u="none" strike="noStrike" dirty="0">
                          <a:solidFill>
                            <a:schemeClr val="bg1"/>
                          </a:solidFill>
                          <a:effectLst/>
                        </a:rPr>
                        <a:t> 2017</a:t>
                      </a:r>
                      <a:endParaRPr lang="en-US" sz="3200" b="1" i="0" u="none" strike="noStrike" dirty="0">
                        <a:solidFill>
                          <a:schemeClr val="bg1"/>
                        </a:solidFill>
                        <a:effectLst/>
                        <a:latin typeface="Calibri" panose="020F0502020204030204" pitchFamily="34" charset="0"/>
                      </a:endParaRPr>
                    </a:p>
                  </a:txBody>
                  <a:tcPr marL="0" marR="0" marT="0" marB="0" anchor="ctr">
                    <a:lnB w="12700" cmpd="sng">
                      <a:noFill/>
                    </a:lnB>
                    <a:solidFill>
                      <a:srgbClr val="1B06BA"/>
                    </a:solidFill>
                  </a:tcPr>
                </a:tc>
                <a:extLst>
                  <a:ext uri="{0D108BD9-81ED-4DB2-BD59-A6C34878D82A}">
                    <a16:rowId xmlns:a16="http://schemas.microsoft.com/office/drawing/2014/main" xmlns="" val="1083337667"/>
                  </a:ext>
                </a:extLst>
              </a:tr>
              <a:tr h="358208">
                <a:tc>
                  <a:txBody>
                    <a:bodyPr/>
                    <a:lstStyle/>
                    <a:p>
                      <a:pPr marL="72000" algn="l" fontAlgn="b"/>
                      <a:r>
                        <a:rPr lang="en-US" sz="3200" b="1" u="none" strike="noStrike" dirty="0">
                          <a:effectLst/>
                          <a:latin typeface="+mn-lt"/>
                        </a:rPr>
                        <a:t>Nurses</a:t>
                      </a:r>
                      <a:endParaRPr lang="en-US" sz="3200" b="1" i="0" u="none" strike="noStrike" dirty="0">
                        <a:solidFill>
                          <a:srgbClr val="000000"/>
                        </a:solidFill>
                        <a:effectLst/>
                        <a:latin typeface="+mn-lt"/>
                      </a:endParaRPr>
                    </a:p>
                  </a:txBody>
                  <a:tcPr marL="0" marR="0" marT="0" marB="0" anchor="b">
                    <a:lnT w="12700" cmpd="sng">
                      <a:noFill/>
                    </a:lnT>
                    <a:lnB w="12700" cmpd="sng">
                      <a:noFill/>
                    </a:lnB>
                  </a:tcPr>
                </a:tc>
                <a:tc>
                  <a:txBody>
                    <a:bodyPr/>
                    <a:lstStyle/>
                    <a:p>
                      <a:pPr algn="ctr" rtl="0" fontAlgn="ctr"/>
                      <a:r>
                        <a:rPr lang="en-US" sz="3200" b="1" u="none" strike="noStrike" dirty="0">
                          <a:effectLst/>
                        </a:rPr>
                        <a:t> -</a:t>
                      </a:r>
                      <a:endParaRPr lang="en-US" sz="3200" b="1" i="0" u="none" strike="noStrike" dirty="0">
                        <a:solidFill>
                          <a:srgbClr val="000000"/>
                        </a:solidFill>
                        <a:effectLst/>
                        <a:latin typeface="Calibri" panose="020F0502020204030204" pitchFamily="34" charset="0"/>
                      </a:endParaRPr>
                    </a:p>
                  </a:txBody>
                  <a:tcPr marL="0" marR="0" marT="0" marB="0" anchor="ctr">
                    <a:lnT w="12700" cmpd="sng">
                      <a:noFill/>
                    </a:lnT>
                    <a:lnB w="12700" cmpd="sng">
                      <a:noFill/>
                    </a:lnB>
                  </a:tcPr>
                </a:tc>
                <a:tc>
                  <a:txBody>
                    <a:bodyPr/>
                    <a:lstStyle/>
                    <a:p>
                      <a:pPr algn="ctr" rtl="0" fontAlgn="ctr"/>
                      <a:r>
                        <a:rPr lang="en-US" sz="3200" b="1" u="none" strike="noStrike" dirty="0">
                          <a:effectLst/>
                        </a:rPr>
                        <a:t>36%</a:t>
                      </a:r>
                      <a:endParaRPr lang="en-US" sz="3200" b="1" i="0" u="none" strike="noStrike" dirty="0">
                        <a:solidFill>
                          <a:srgbClr val="000000"/>
                        </a:solidFill>
                        <a:effectLst/>
                        <a:latin typeface="Calibri" panose="020F0502020204030204" pitchFamily="34" charset="0"/>
                      </a:endParaRPr>
                    </a:p>
                  </a:txBody>
                  <a:tcPr marL="0" marR="0" marT="0" marB="0" anchor="ctr">
                    <a:lnR w="12700" cap="flat" cmpd="sng" algn="ctr">
                      <a:noFill/>
                      <a:prstDash val="solid"/>
                      <a:round/>
                      <a:headEnd type="none" w="med" len="med"/>
                      <a:tailEnd type="none" w="med" len="med"/>
                    </a:lnR>
                    <a:lnT w="12700" cmpd="sng">
                      <a:noFill/>
                    </a:lnT>
                    <a:lnB w="12700" cmpd="sng">
                      <a:noFill/>
                    </a:lnB>
                  </a:tcPr>
                </a:tc>
                <a:tc>
                  <a:txBody>
                    <a:bodyPr/>
                    <a:lstStyle/>
                    <a:p>
                      <a:pPr algn="ctr" rtl="0" fontAlgn="ctr"/>
                      <a:r>
                        <a:rPr lang="en-US" sz="3200" b="1" u="none" strike="noStrike" dirty="0">
                          <a:effectLst/>
                        </a:rPr>
                        <a:t>38%</a:t>
                      </a:r>
                      <a:endParaRPr lang="en-US" sz="3200" b="1" i="0" u="none" strike="noStrike" dirty="0">
                        <a:solidFill>
                          <a:srgbClr val="000000"/>
                        </a:solidFill>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xmlns="" val="2353831843"/>
                  </a:ext>
                </a:extLst>
              </a:tr>
              <a:tr h="358208">
                <a:tc>
                  <a:txBody>
                    <a:bodyPr/>
                    <a:lstStyle/>
                    <a:p>
                      <a:pPr marL="72000" algn="l" fontAlgn="b"/>
                      <a:r>
                        <a:rPr lang="en-US" sz="3200" b="1" u="none" strike="noStrike" dirty="0">
                          <a:effectLst/>
                          <a:latin typeface="+mn-lt"/>
                        </a:rPr>
                        <a:t>Doctors</a:t>
                      </a:r>
                      <a:endParaRPr lang="en-US" sz="3200" b="1" i="0" u="none" strike="noStrike" dirty="0">
                        <a:solidFill>
                          <a:srgbClr val="000000"/>
                        </a:solidFill>
                        <a:effectLst/>
                        <a:latin typeface="+mn-lt"/>
                      </a:endParaRPr>
                    </a:p>
                  </a:txBody>
                  <a:tcPr marL="0" marR="0" marT="0" marB="0" anchor="b">
                    <a:lnT w="12700" cmpd="sng">
                      <a:noFill/>
                    </a:lnT>
                    <a:lnB w="12700" cmpd="sng">
                      <a:noFill/>
                    </a:lnB>
                  </a:tcPr>
                </a:tc>
                <a:tc>
                  <a:txBody>
                    <a:bodyPr/>
                    <a:lstStyle/>
                    <a:p>
                      <a:pPr algn="ctr" rtl="0" fontAlgn="ctr"/>
                      <a:r>
                        <a:rPr lang="en-US" sz="3200" b="1" u="none" strike="noStrike" dirty="0">
                          <a:effectLst/>
                        </a:rPr>
                        <a:t> -</a:t>
                      </a:r>
                      <a:endParaRPr lang="en-US" sz="3200" b="1" i="0" u="none" strike="noStrike" dirty="0">
                        <a:solidFill>
                          <a:srgbClr val="000000"/>
                        </a:solidFill>
                        <a:effectLst/>
                        <a:latin typeface="Calibri" panose="020F0502020204030204" pitchFamily="34" charset="0"/>
                      </a:endParaRPr>
                    </a:p>
                  </a:txBody>
                  <a:tcPr marL="0" marR="0" marT="0" marB="0" anchor="ctr">
                    <a:lnT w="12700" cmpd="sng">
                      <a:noFill/>
                    </a:lnT>
                    <a:lnB w="12700" cmpd="sng">
                      <a:noFill/>
                    </a:lnB>
                  </a:tcPr>
                </a:tc>
                <a:tc>
                  <a:txBody>
                    <a:bodyPr/>
                    <a:lstStyle/>
                    <a:p>
                      <a:pPr algn="ctr" rtl="0" fontAlgn="ctr"/>
                      <a:r>
                        <a:rPr lang="en-US" sz="3200" b="1" u="none" strike="noStrike" dirty="0">
                          <a:effectLst/>
                        </a:rPr>
                        <a:t>36%</a:t>
                      </a:r>
                      <a:endParaRPr lang="en-US" sz="3200" b="1" i="0" u="none" strike="noStrike" dirty="0">
                        <a:solidFill>
                          <a:srgbClr val="000000"/>
                        </a:solidFill>
                        <a:effectLst/>
                        <a:latin typeface="Calibri" panose="020F0502020204030204" pitchFamily="34" charset="0"/>
                      </a:endParaRPr>
                    </a:p>
                  </a:txBody>
                  <a:tcPr marL="0" marR="0" marT="0" marB="0" anchor="ctr">
                    <a:lnR w="12700" cap="flat" cmpd="sng" algn="ctr">
                      <a:noFill/>
                      <a:prstDash val="solid"/>
                      <a:round/>
                      <a:headEnd type="none" w="med" len="med"/>
                      <a:tailEnd type="none" w="med" len="med"/>
                    </a:lnR>
                    <a:lnT w="12700" cmpd="sng">
                      <a:noFill/>
                    </a:lnT>
                    <a:lnB w="12700" cmpd="sng">
                      <a:noFill/>
                    </a:lnB>
                  </a:tcPr>
                </a:tc>
                <a:tc>
                  <a:txBody>
                    <a:bodyPr/>
                    <a:lstStyle/>
                    <a:p>
                      <a:pPr algn="ctr" rtl="0" fontAlgn="ctr"/>
                      <a:r>
                        <a:rPr lang="en-US" sz="3200" b="1" u="none" strike="noStrike" dirty="0">
                          <a:effectLst/>
                        </a:rPr>
                        <a:t>33%</a:t>
                      </a:r>
                      <a:endParaRPr lang="en-US" sz="3200" b="1" i="0" u="none" strike="noStrike" dirty="0">
                        <a:solidFill>
                          <a:srgbClr val="000000"/>
                        </a:solidFill>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xmlns="" val="1313877740"/>
                  </a:ext>
                </a:extLst>
              </a:tr>
              <a:tr h="358208">
                <a:tc>
                  <a:txBody>
                    <a:bodyPr/>
                    <a:lstStyle/>
                    <a:p>
                      <a:pPr marL="72000" algn="l" fontAlgn="b"/>
                      <a:r>
                        <a:rPr lang="en-US" sz="3200" b="1" i="0" u="none" strike="noStrike" dirty="0">
                          <a:solidFill>
                            <a:srgbClr val="000000"/>
                          </a:solidFill>
                          <a:effectLst/>
                          <a:latin typeface="+mn-lt"/>
                        </a:rPr>
                        <a:t>Surgical Procedures</a:t>
                      </a:r>
                    </a:p>
                  </a:txBody>
                  <a:tcPr marL="0" marR="0" marT="0" marB="0" anchor="b">
                    <a:lnT w="12700" cmpd="sng">
                      <a:noFill/>
                    </a:lnT>
                  </a:tcPr>
                </a:tc>
                <a:tc>
                  <a:txBody>
                    <a:bodyPr/>
                    <a:lstStyle/>
                    <a:p>
                      <a:pPr algn="ctr" rtl="0" fontAlgn="ctr"/>
                      <a:r>
                        <a:rPr lang="en-US" sz="3200" b="1" i="0" u="none" strike="noStrike" dirty="0">
                          <a:solidFill>
                            <a:srgbClr val="000000"/>
                          </a:solidFill>
                          <a:effectLst/>
                          <a:latin typeface="Calibri" panose="020F0502020204030204" pitchFamily="34" charset="0"/>
                        </a:rPr>
                        <a:t>37%</a:t>
                      </a:r>
                    </a:p>
                  </a:txBody>
                  <a:tcPr marL="0" marR="0" marT="0" marB="0" anchor="ctr">
                    <a:lnT w="12700" cmpd="sng">
                      <a:noFill/>
                    </a:lnT>
                  </a:tcPr>
                </a:tc>
                <a:tc>
                  <a:txBody>
                    <a:bodyPr/>
                    <a:lstStyle/>
                    <a:p>
                      <a:pPr algn="ctr" rtl="0" fontAlgn="ctr"/>
                      <a:r>
                        <a:rPr lang="en-US" sz="3200" b="1" i="0" u="none" strike="noStrike" dirty="0">
                          <a:solidFill>
                            <a:srgbClr val="000000"/>
                          </a:solidFill>
                          <a:effectLst/>
                          <a:latin typeface="Calibri" panose="020F0502020204030204" pitchFamily="34" charset="0"/>
                        </a:rPr>
                        <a:t>39%</a:t>
                      </a:r>
                    </a:p>
                  </a:txBody>
                  <a:tcPr marL="0" marR="0" marT="0" marB="0" anchor="ctr">
                    <a:lnR w="12700" cap="flat" cmpd="sng" algn="ctr">
                      <a:noFill/>
                      <a:prstDash val="solid"/>
                      <a:round/>
                      <a:headEnd type="none" w="med" len="med"/>
                      <a:tailEnd type="none" w="med" len="med"/>
                    </a:lnR>
                    <a:lnT w="12700" cmpd="sng">
                      <a:noFill/>
                    </a:lnT>
                  </a:tcPr>
                </a:tc>
                <a:tc>
                  <a:txBody>
                    <a:bodyPr/>
                    <a:lstStyle/>
                    <a:p>
                      <a:pPr algn="ctr" rtl="0" fontAlgn="ctr"/>
                      <a:r>
                        <a:rPr lang="en-US" sz="3200" b="1" i="0" u="none" strike="noStrike" dirty="0">
                          <a:solidFill>
                            <a:srgbClr val="000000"/>
                          </a:solidFill>
                          <a:effectLst/>
                          <a:latin typeface="Calibri" panose="020F0502020204030204" pitchFamily="34" charset="0"/>
                        </a:rPr>
                        <a:t>40%</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xmlns="" val="2998027646"/>
                  </a:ext>
                </a:extLst>
              </a:tr>
            </a:tbl>
          </a:graphicData>
        </a:graphic>
      </p:graphicFrame>
      <p:sp>
        <p:nvSpPr>
          <p:cNvPr id="3" name="Title 1">
            <a:extLst>
              <a:ext uri="{FF2B5EF4-FFF2-40B4-BE49-F238E27FC236}">
                <a16:creationId xmlns:a16="http://schemas.microsoft.com/office/drawing/2014/main" xmlns="" id="{CB663EF1-1828-4870-8CB4-8311DEEFB13E}"/>
              </a:ext>
            </a:extLst>
          </p:cNvPr>
          <p:cNvSpPr txBox="1">
            <a:spLocks/>
          </p:cNvSpPr>
          <p:nvPr/>
        </p:nvSpPr>
        <p:spPr>
          <a:xfrm>
            <a:off x="139084" y="186337"/>
            <a:ext cx="7886700" cy="50044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chemeClr val="bg1"/>
                </a:solidFill>
                <a:latin typeface="+mn-lt"/>
              </a:rPr>
              <a:t>EXPO-STOP SI Rates</a:t>
            </a:r>
          </a:p>
        </p:txBody>
      </p:sp>
      <p:sp>
        <p:nvSpPr>
          <p:cNvPr id="4" name="TextBox 3">
            <a:extLst>
              <a:ext uri="{FF2B5EF4-FFF2-40B4-BE49-F238E27FC236}">
                <a16:creationId xmlns:a16="http://schemas.microsoft.com/office/drawing/2014/main" xmlns="" id="{CC4649FD-E1B9-4E80-B3EF-D88A55167F70}"/>
              </a:ext>
            </a:extLst>
          </p:cNvPr>
          <p:cNvSpPr txBox="1"/>
          <p:nvPr/>
        </p:nvSpPr>
        <p:spPr>
          <a:xfrm>
            <a:off x="1454071" y="4913894"/>
            <a:ext cx="9720165" cy="1877437"/>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3200" spc="-40" dirty="0">
                <a:solidFill>
                  <a:schemeClr val="bg1"/>
                </a:solidFill>
              </a:rPr>
              <a:t>Nurse SI steady; Drs SI slightly down -  why?</a:t>
            </a:r>
          </a:p>
          <a:p>
            <a:pPr marL="457200" indent="-457200">
              <a:spcAft>
                <a:spcPts val="1200"/>
              </a:spcAft>
              <a:buFont typeface="Arial" panose="020B0604020202020204" pitchFamily="34" charset="0"/>
              <a:buChar char="•"/>
            </a:pPr>
            <a:r>
              <a:rPr lang="en-US" sz="3200" spc="-40" dirty="0">
                <a:solidFill>
                  <a:schemeClr val="bg1"/>
                </a:solidFill>
              </a:rPr>
              <a:t>OR SI % rising (20 years ago, OR was 20-25% of Total SI); </a:t>
            </a:r>
          </a:p>
          <a:p>
            <a:pPr marL="457200" indent="-457200">
              <a:buFont typeface="Arial" panose="020B0604020202020204" pitchFamily="34" charset="0"/>
              <a:buChar char="•"/>
            </a:pPr>
            <a:r>
              <a:rPr lang="en-US" sz="3200" b="1" dirty="0">
                <a:solidFill>
                  <a:srgbClr val="FFFF00"/>
                </a:solidFill>
              </a:rPr>
              <a:t>OR is the challenge (sutures, passing sharps)</a:t>
            </a:r>
          </a:p>
        </p:txBody>
      </p:sp>
      <p:graphicFrame>
        <p:nvGraphicFramePr>
          <p:cNvPr id="6" name="Content Placeholder 3">
            <a:extLst>
              <a:ext uri="{FF2B5EF4-FFF2-40B4-BE49-F238E27FC236}">
                <a16:creationId xmlns:a16="http://schemas.microsoft.com/office/drawing/2014/main" xmlns="" id="{D37ECA6D-42F4-46A1-8FE6-1B6220917AA9}"/>
              </a:ext>
            </a:extLst>
          </p:cNvPr>
          <p:cNvGraphicFramePr>
            <a:graphicFrameLocks/>
          </p:cNvGraphicFramePr>
          <p:nvPr>
            <p:extLst>
              <p:ext uri="{D42A27DB-BD31-4B8C-83A1-F6EECF244321}">
                <p14:modId xmlns:p14="http://schemas.microsoft.com/office/powerpoint/2010/main" val="58244648"/>
              </p:ext>
            </p:extLst>
          </p:nvPr>
        </p:nvGraphicFramePr>
        <p:xfrm>
          <a:off x="1298718" y="992223"/>
          <a:ext cx="5567494" cy="1567983"/>
        </p:xfrm>
        <a:graphic>
          <a:graphicData uri="http://schemas.openxmlformats.org/drawingml/2006/table">
            <a:tbl>
              <a:tblPr firstRow="1" bandRow="1">
                <a:tableStyleId>{5C22544A-7EE6-4342-B048-85BDC9FD1C3A}</a:tableStyleId>
              </a:tblPr>
              <a:tblGrid>
                <a:gridCol w="4131486">
                  <a:extLst>
                    <a:ext uri="{9D8B030D-6E8A-4147-A177-3AD203B41FA5}">
                      <a16:colId xmlns:a16="http://schemas.microsoft.com/office/drawing/2014/main" xmlns="" val="20000"/>
                    </a:ext>
                  </a:extLst>
                </a:gridCol>
                <a:gridCol w="1436008">
                  <a:extLst>
                    <a:ext uri="{9D8B030D-6E8A-4147-A177-3AD203B41FA5}">
                      <a16:colId xmlns:a16="http://schemas.microsoft.com/office/drawing/2014/main" xmlns="" val="916406080"/>
                    </a:ext>
                  </a:extLst>
                </a:gridCol>
              </a:tblGrid>
              <a:tr h="0">
                <a:tc>
                  <a:txBody>
                    <a:bodyPr/>
                    <a:lstStyle/>
                    <a:p>
                      <a:pPr marL="0" marR="0">
                        <a:lnSpc>
                          <a:spcPct val="107000"/>
                        </a:lnSpc>
                        <a:spcBef>
                          <a:spcPts val="0"/>
                        </a:spcBef>
                        <a:spcAft>
                          <a:spcPts val="0"/>
                        </a:spcAft>
                      </a:pPr>
                      <a:r>
                        <a:rPr lang="en-US" sz="2800" kern="1200" dirty="0">
                          <a:effectLst/>
                        </a:rPr>
                        <a:t>SI Rates in hospitals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33048" marB="33048" anchor="ctr"/>
                </a:tc>
                <a:tc>
                  <a:txBody>
                    <a:bodyPr/>
                    <a:lstStyle/>
                    <a:p>
                      <a:pPr marL="0" marR="0" algn="ctr">
                        <a:lnSpc>
                          <a:spcPct val="107000"/>
                        </a:lnSpc>
                        <a:spcBef>
                          <a:spcPts val="0"/>
                        </a:spcBef>
                        <a:spcAft>
                          <a:spcPts val="0"/>
                        </a:spcAft>
                      </a:pPr>
                      <a:r>
                        <a:rPr lang="en-US" sz="3200" dirty="0">
                          <a:effectLst/>
                        </a:rPr>
                        <a:t>2017</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10000"/>
                  </a:ext>
                </a:extLst>
              </a:tr>
              <a:tr h="0">
                <a:tc>
                  <a:txBody>
                    <a:bodyPr/>
                    <a:lstStyle/>
                    <a:p>
                      <a:pPr marL="80963" marR="0" indent="0">
                        <a:lnSpc>
                          <a:spcPct val="107000"/>
                        </a:lnSpc>
                        <a:spcBef>
                          <a:spcPts val="0"/>
                        </a:spcBef>
                        <a:spcAft>
                          <a:spcPts val="0"/>
                        </a:spcAft>
                      </a:pPr>
                      <a:r>
                        <a:rPr lang="en-US" sz="2800" kern="1200" dirty="0">
                          <a:effectLst/>
                          <a:latin typeface="+mn-lt"/>
                        </a:rPr>
                        <a:t>SI/100 FTE</a:t>
                      </a:r>
                      <a:endParaRPr lang="en-US" sz="2800" dirty="0">
                        <a:effectLst/>
                        <a:latin typeface="+mn-lt"/>
                        <a:ea typeface="Calibri" panose="020F0502020204030204" pitchFamily="34" charset="0"/>
                        <a:cs typeface="Times New Roman" panose="02020603050405020304" pitchFamily="18" charset="0"/>
                      </a:endParaRPr>
                    </a:p>
                  </a:txBody>
                  <a:tcPr marL="66096" marR="66096" marT="33048" marB="33048" anchor="ctr"/>
                </a:tc>
                <a:tc>
                  <a:txBody>
                    <a:bodyPr/>
                    <a:lstStyle/>
                    <a:p>
                      <a:pPr marL="0" marR="0" algn="ctr">
                        <a:lnSpc>
                          <a:spcPct val="107000"/>
                        </a:lnSpc>
                        <a:spcBef>
                          <a:spcPts val="0"/>
                        </a:spcBef>
                        <a:spcAft>
                          <a:spcPts val="0"/>
                        </a:spcAft>
                      </a:pPr>
                      <a:r>
                        <a:rPr lang="en-US" sz="3200" b="1" dirty="0">
                          <a:solidFill>
                            <a:schemeClr val="tx1"/>
                          </a:solidFill>
                          <a:effectLst/>
                          <a:latin typeface="+mn-lt"/>
                          <a:ea typeface="Calibri" panose="020F0502020204030204" pitchFamily="34" charset="0"/>
                          <a:cs typeface="Times New Roman" panose="02020603050405020304" pitchFamily="18" charset="0"/>
                        </a:rPr>
                        <a:t>2.5</a:t>
                      </a:r>
                    </a:p>
                  </a:txBody>
                  <a:tcPr marL="0" marR="0" marT="0" marB="0" anchor="ctr"/>
                </a:tc>
                <a:extLst>
                  <a:ext uri="{0D108BD9-81ED-4DB2-BD59-A6C34878D82A}">
                    <a16:rowId xmlns:a16="http://schemas.microsoft.com/office/drawing/2014/main" xmlns="" val="10001"/>
                  </a:ext>
                </a:extLst>
              </a:tr>
              <a:tr h="0">
                <a:tc>
                  <a:txBody>
                    <a:bodyPr/>
                    <a:lstStyle/>
                    <a:p>
                      <a:pPr marL="80963" marR="0" indent="0">
                        <a:lnSpc>
                          <a:spcPct val="107000"/>
                        </a:lnSpc>
                        <a:spcBef>
                          <a:spcPts val="0"/>
                        </a:spcBef>
                        <a:spcAft>
                          <a:spcPts val="0"/>
                        </a:spcAft>
                      </a:pPr>
                      <a:r>
                        <a:rPr lang="en-US" sz="2800" kern="1200" dirty="0">
                          <a:effectLst/>
                          <a:latin typeface="+mn-lt"/>
                        </a:rPr>
                        <a:t>Nurse SI/100 Nurse FTE</a:t>
                      </a:r>
                      <a:endParaRPr lang="en-US" sz="2800" dirty="0">
                        <a:effectLst/>
                        <a:latin typeface="+mn-lt"/>
                        <a:ea typeface="Calibri" panose="020F0502020204030204" pitchFamily="34" charset="0"/>
                        <a:cs typeface="Times New Roman" panose="02020603050405020304" pitchFamily="18" charset="0"/>
                      </a:endParaRPr>
                    </a:p>
                  </a:txBody>
                  <a:tcPr marL="66096" marR="66096" marT="33048" marB="33048" anchor="ctr"/>
                </a:tc>
                <a:tc>
                  <a:txBody>
                    <a:bodyPr/>
                    <a:lstStyle/>
                    <a:p>
                      <a:pPr marL="0" marR="0" algn="ctr">
                        <a:lnSpc>
                          <a:spcPct val="107000"/>
                        </a:lnSpc>
                        <a:spcBef>
                          <a:spcPts val="0"/>
                        </a:spcBef>
                        <a:spcAft>
                          <a:spcPts val="0"/>
                        </a:spcAft>
                      </a:pPr>
                      <a:r>
                        <a:rPr lang="en-US" sz="3200" b="1" dirty="0">
                          <a:solidFill>
                            <a:schemeClr val="tx1"/>
                          </a:solidFill>
                          <a:effectLst/>
                          <a:latin typeface="+mn-lt"/>
                          <a:ea typeface="Calibri" panose="020F0502020204030204" pitchFamily="34" charset="0"/>
                          <a:cs typeface="Times New Roman" panose="02020603050405020304" pitchFamily="18" charset="0"/>
                        </a:rPr>
                        <a:t>2.7</a:t>
                      </a:r>
                    </a:p>
                  </a:txBody>
                  <a:tcPr marL="0" marR="0" marT="0" marB="0" anchor="ct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173283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6925" y="387335"/>
            <a:ext cx="8788303" cy="707886"/>
          </a:xfrm>
          <a:prstGeom prst="rect">
            <a:avLst/>
          </a:prstGeom>
        </p:spPr>
        <p:txBody>
          <a:bodyPr wrap="none">
            <a:spAutoFit/>
          </a:bodyPr>
          <a:lstStyle/>
          <a:p>
            <a:r>
              <a:rPr lang="en-US" altLang="en-US" sz="4000" b="1" dirty="0">
                <a:solidFill>
                  <a:schemeClr val="bg1"/>
                </a:solidFill>
              </a:rPr>
              <a:t>Why have SI not decreased as expected?</a:t>
            </a:r>
            <a:endParaRPr lang="en-US" sz="4000" dirty="0">
              <a:solidFill>
                <a:schemeClr val="bg1"/>
              </a:solidFill>
            </a:endParaRPr>
          </a:p>
        </p:txBody>
      </p:sp>
      <p:sp>
        <p:nvSpPr>
          <p:cNvPr id="3" name="TextBox 2"/>
          <p:cNvSpPr txBox="1"/>
          <p:nvPr/>
        </p:nvSpPr>
        <p:spPr>
          <a:xfrm>
            <a:off x="741262" y="4012830"/>
            <a:ext cx="4912948" cy="584775"/>
          </a:xfrm>
          <a:prstGeom prst="rect">
            <a:avLst/>
          </a:prstGeom>
          <a:noFill/>
        </p:spPr>
        <p:txBody>
          <a:bodyPr wrap="none" rtlCol="0">
            <a:spAutoFit/>
          </a:bodyPr>
          <a:lstStyle/>
          <a:p>
            <a:pPr marL="428625" indent="-428625">
              <a:buFont typeface="Arial" panose="020B0604020202020204" pitchFamily="34" charset="0"/>
              <a:buChar char="•"/>
            </a:pPr>
            <a:r>
              <a:rPr lang="en-US" sz="3200" dirty="0">
                <a:solidFill>
                  <a:schemeClr val="bg1"/>
                </a:solidFill>
              </a:rPr>
              <a:t>Lack </a:t>
            </a:r>
            <a:r>
              <a:rPr lang="en-US" sz="3200" u="sng" dirty="0">
                <a:solidFill>
                  <a:schemeClr val="bg1"/>
                </a:solidFill>
              </a:rPr>
              <a:t>Competency</a:t>
            </a:r>
            <a:r>
              <a:rPr lang="en-US" sz="3200" dirty="0">
                <a:solidFill>
                  <a:schemeClr val="bg1"/>
                </a:solidFill>
              </a:rPr>
              <a:t> training</a:t>
            </a:r>
          </a:p>
        </p:txBody>
      </p:sp>
      <p:sp>
        <p:nvSpPr>
          <p:cNvPr id="4" name="TextBox 3"/>
          <p:cNvSpPr txBox="1"/>
          <p:nvPr/>
        </p:nvSpPr>
        <p:spPr>
          <a:xfrm>
            <a:off x="741262" y="2129676"/>
            <a:ext cx="9268884" cy="584775"/>
          </a:xfrm>
          <a:prstGeom prst="rect">
            <a:avLst/>
          </a:prstGeom>
          <a:noFill/>
        </p:spPr>
        <p:txBody>
          <a:bodyPr wrap="none" rtlCol="0">
            <a:spAutoFit/>
          </a:bodyPr>
          <a:lstStyle/>
          <a:p>
            <a:pPr marL="428625" indent="-428625">
              <a:buFont typeface="Arial" panose="020B0604020202020204" pitchFamily="34" charset="0"/>
              <a:buChar char="•"/>
            </a:pPr>
            <a:r>
              <a:rPr lang="en-US" sz="3200" dirty="0">
                <a:solidFill>
                  <a:schemeClr val="bg1"/>
                </a:solidFill>
              </a:rPr>
              <a:t>OSHA -  SI hardly registers   (SI “low”– no “days off”)</a:t>
            </a:r>
          </a:p>
        </p:txBody>
      </p:sp>
      <p:sp>
        <p:nvSpPr>
          <p:cNvPr id="5" name="TextBox 4"/>
          <p:cNvSpPr txBox="1"/>
          <p:nvPr/>
        </p:nvSpPr>
        <p:spPr>
          <a:xfrm>
            <a:off x="741262" y="1501958"/>
            <a:ext cx="9582495" cy="584775"/>
          </a:xfrm>
          <a:prstGeom prst="rect">
            <a:avLst/>
          </a:prstGeom>
          <a:noFill/>
        </p:spPr>
        <p:txBody>
          <a:bodyPr wrap="none" rtlCol="0">
            <a:spAutoFit/>
          </a:bodyPr>
          <a:lstStyle/>
          <a:p>
            <a:pPr marL="428625" indent="-428625">
              <a:buFont typeface="Arial" panose="020B0604020202020204" pitchFamily="34" charset="0"/>
              <a:buChar char="•"/>
            </a:pPr>
            <a:r>
              <a:rPr lang="en-US" sz="3200" dirty="0">
                <a:solidFill>
                  <a:schemeClr val="bg1"/>
                </a:solidFill>
              </a:rPr>
              <a:t>SI fallen off radar  (“No data, No problem, No Action”)</a:t>
            </a:r>
          </a:p>
        </p:txBody>
      </p:sp>
      <p:sp>
        <p:nvSpPr>
          <p:cNvPr id="6" name="TextBox 5"/>
          <p:cNvSpPr txBox="1"/>
          <p:nvPr/>
        </p:nvSpPr>
        <p:spPr>
          <a:xfrm>
            <a:off x="741262" y="4640548"/>
            <a:ext cx="4314386" cy="584775"/>
          </a:xfrm>
          <a:prstGeom prst="rect">
            <a:avLst/>
          </a:prstGeom>
          <a:noFill/>
        </p:spPr>
        <p:txBody>
          <a:bodyPr wrap="none" rtlCol="0">
            <a:spAutoFit/>
          </a:bodyPr>
          <a:lstStyle/>
          <a:p>
            <a:pPr marL="428625" indent="-428625">
              <a:buFont typeface="Arial" panose="020B0604020202020204" pitchFamily="34" charset="0"/>
              <a:buChar char="•"/>
            </a:pPr>
            <a:r>
              <a:rPr lang="en-US" sz="3200" b="1" dirty="0">
                <a:solidFill>
                  <a:schemeClr val="bg1"/>
                </a:solidFill>
              </a:rPr>
              <a:t>Competition with HAI</a:t>
            </a:r>
          </a:p>
        </p:txBody>
      </p:sp>
      <p:sp>
        <p:nvSpPr>
          <p:cNvPr id="7" name="TextBox 6"/>
          <p:cNvSpPr txBox="1"/>
          <p:nvPr/>
        </p:nvSpPr>
        <p:spPr>
          <a:xfrm>
            <a:off x="741262" y="3385112"/>
            <a:ext cx="8882753" cy="584775"/>
          </a:xfrm>
          <a:prstGeom prst="rect">
            <a:avLst/>
          </a:prstGeom>
          <a:noFill/>
        </p:spPr>
        <p:txBody>
          <a:bodyPr wrap="none" rtlCol="0">
            <a:spAutoFit/>
          </a:bodyPr>
          <a:lstStyle/>
          <a:p>
            <a:pPr marL="428625" indent="-428625">
              <a:buFont typeface="Arial" panose="020B0604020202020204" pitchFamily="34" charset="0"/>
              <a:buChar char="•"/>
            </a:pPr>
            <a:r>
              <a:rPr lang="en-US" sz="3200" dirty="0">
                <a:solidFill>
                  <a:schemeClr val="bg1"/>
                </a:solidFill>
              </a:rPr>
              <a:t>SED effectiveness  </a:t>
            </a:r>
            <a:r>
              <a:rPr lang="en-US" sz="3200" dirty="0">
                <a:solidFill>
                  <a:schemeClr val="bg1"/>
                </a:solidFill>
                <a:cs typeface="Times New Roman" panose="02020603050405020304" pitchFamily="18" charset="0"/>
              </a:rPr>
              <a:t>(“</a:t>
            </a:r>
            <a:r>
              <a:rPr lang="en-US" sz="3200" i="1" dirty="0">
                <a:solidFill>
                  <a:schemeClr val="bg1"/>
                </a:solidFill>
                <a:cs typeface="Times New Roman" panose="02020603050405020304" pitchFamily="18" charset="0"/>
              </a:rPr>
              <a:t>But we comply with OSHA” </a:t>
            </a:r>
            <a:r>
              <a:rPr lang="en-US" sz="3200" dirty="0">
                <a:solidFill>
                  <a:schemeClr val="bg1"/>
                </a:solidFill>
                <a:cs typeface="Times New Roman" panose="02020603050405020304" pitchFamily="18" charset="0"/>
              </a:rPr>
              <a:t>)</a:t>
            </a:r>
          </a:p>
        </p:txBody>
      </p:sp>
      <p:sp>
        <p:nvSpPr>
          <p:cNvPr id="8" name="TextBox 7"/>
          <p:cNvSpPr txBox="1"/>
          <p:nvPr/>
        </p:nvSpPr>
        <p:spPr>
          <a:xfrm>
            <a:off x="741261" y="2757394"/>
            <a:ext cx="11332369" cy="584775"/>
          </a:xfrm>
          <a:prstGeom prst="rect">
            <a:avLst/>
          </a:prstGeom>
          <a:noFill/>
        </p:spPr>
        <p:txBody>
          <a:bodyPr wrap="square" rtlCol="0">
            <a:spAutoFit/>
          </a:bodyPr>
          <a:lstStyle/>
          <a:p>
            <a:pPr marL="428625" indent="-428625">
              <a:buFont typeface="Arial" panose="020B0604020202020204" pitchFamily="34" charset="0"/>
              <a:buChar char="•"/>
            </a:pPr>
            <a:r>
              <a:rPr lang="en-US" sz="3200" dirty="0">
                <a:solidFill>
                  <a:schemeClr val="bg1"/>
                </a:solidFill>
              </a:rPr>
              <a:t>“</a:t>
            </a:r>
            <a:r>
              <a:rPr lang="en-US" sz="3200" i="1" dirty="0">
                <a:solidFill>
                  <a:schemeClr val="bg1"/>
                </a:solidFill>
                <a:cs typeface="Times New Roman" panose="02020603050405020304" pitchFamily="18" charset="0"/>
              </a:rPr>
              <a:t>But</a:t>
            </a:r>
            <a:r>
              <a:rPr lang="en-US" sz="3200" dirty="0">
                <a:solidFill>
                  <a:schemeClr val="bg1"/>
                </a:solidFill>
                <a:cs typeface="Times New Roman" panose="02020603050405020304" pitchFamily="18" charset="0"/>
              </a:rPr>
              <a:t> </a:t>
            </a:r>
            <a:r>
              <a:rPr lang="en-US" sz="3200" i="1" dirty="0">
                <a:solidFill>
                  <a:schemeClr val="bg1"/>
                </a:solidFill>
                <a:cs typeface="Times New Roman" panose="02020603050405020304" pitchFamily="18" charset="0"/>
              </a:rPr>
              <a:t>HIV &amp; HCV are treatable; HBV is excellent vaccine” </a:t>
            </a:r>
            <a:r>
              <a:rPr lang="en-US" sz="2400" i="1" dirty="0">
                <a:solidFill>
                  <a:schemeClr val="bg1"/>
                </a:solidFill>
                <a:cs typeface="Times New Roman" panose="02020603050405020304" pitchFamily="18" charset="0"/>
              </a:rPr>
              <a:t>(2.2% I,B,C) </a:t>
            </a:r>
          </a:p>
        </p:txBody>
      </p:sp>
      <p:sp>
        <p:nvSpPr>
          <p:cNvPr id="9" name="TextBox 8">
            <a:extLst>
              <a:ext uri="{FF2B5EF4-FFF2-40B4-BE49-F238E27FC236}">
                <a16:creationId xmlns:a16="http://schemas.microsoft.com/office/drawing/2014/main" xmlns="" id="{E14EC06F-39AA-4688-9A4D-60556BEDE320}"/>
              </a:ext>
            </a:extLst>
          </p:cNvPr>
          <p:cNvSpPr txBox="1"/>
          <p:nvPr/>
        </p:nvSpPr>
        <p:spPr>
          <a:xfrm>
            <a:off x="741262" y="5268268"/>
            <a:ext cx="5591146" cy="584775"/>
          </a:xfrm>
          <a:prstGeom prst="rect">
            <a:avLst/>
          </a:prstGeom>
          <a:noFill/>
        </p:spPr>
        <p:txBody>
          <a:bodyPr wrap="none" rtlCol="0">
            <a:spAutoFit/>
          </a:bodyPr>
          <a:lstStyle/>
          <a:p>
            <a:pPr marL="428625" indent="-428625">
              <a:buFont typeface="Arial" panose="020B0604020202020204" pitchFamily="34" charset="0"/>
              <a:buChar char="•"/>
            </a:pPr>
            <a:r>
              <a:rPr lang="en-US" sz="3200" b="1" dirty="0">
                <a:solidFill>
                  <a:schemeClr val="bg1"/>
                </a:solidFill>
              </a:rPr>
              <a:t>SED use (Always? Activated?)</a:t>
            </a:r>
          </a:p>
        </p:txBody>
      </p:sp>
    </p:spTree>
    <p:extLst>
      <p:ext uri="{BB962C8B-B14F-4D97-AF65-F5344CB8AC3E}">
        <p14:creationId xmlns:p14="http://schemas.microsoft.com/office/powerpoint/2010/main" val="461518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xmlns="" id="{D96221BA-3E84-4DCB-83F9-3AFC788CBD88}"/>
              </a:ext>
            </a:extLst>
          </p:cNvPr>
          <p:cNvGrpSpPr/>
          <p:nvPr/>
        </p:nvGrpSpPr>
        <p:grpSpPr>
          <a:xfrm>
            <a:off x="0" y="1692287"/>
            <a:ext cx="12194767" cy="5158278"/>
            <a:chOff x="96552" y="1692287"/>
            <a:chExt cx="12098215" cy="5133148"/>
          </a:xfrm>
        </p:grpSpPr>
        <p:pic>
          <p:nvPicPr>
            <p:cNvPr id="5" name="Picture 2" descr="C:\Users\terry\Documents\1. International\Papers-Publications\6. Research in progress\4. Safety Device Audit\UK\Sept 2013 - Midlands, NW, West &amp; East\UK audits - Trust 6 - Stoke UH\IMG_0581.JPG">
              <a:extLst>
                <a:ext uri="{FF2B5EF4-FFF2-40B4-BE49-F238E27FC236}">
                  <a16:creationId xmlns:a16="http://schemas.microsoft.com/office/drawing/2014/main" xmlns="" id="{65898470-8A10-461E-8A14-0818345CF76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579086" y="-1790247"/>
              <a:ext cx="5133148" cy="12098215"/>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a:extLst>
                <a:ext uri="{FF2B5EF4-FFF2-40B4-BE49-F238E27FC236}">
                  <a16:creationId xmlns:a16="http://schemas.microsoft.com/office/drawing/2014/main" xmlns="" id="{9081053B-80E1-4D16-90C9-78296A543795}"/>
                </a:ext>
              </a:extLst>
            </p:cNvPr>
            <p:cNvGrpSpPr/>
            <p:nvPr/>
          </p:nvGrpSpPr>
          <p:grpSpPr>
            <a:xfrm>
              <a:off x="2137075" y="2730765"/>
              <a:ext cx="9935645" cy="3613700"/>
              <a:chOff x="1648443" y="1257761"/>
              <a:chExt cx="7593051" cy="4881700"/>
            </a:xfrm>
          </p:grpSpPr>
          <p:sp>
            <p:nvSpPr>
              <p:cNvPr id="7" name="TextBox 6">
                <a:extLst>
                  <a:ext uri="{FF2B5EF4-FFF2-40B4-BE49-F238E27FC236}">
                    <a16:creationId xmlns:a16="http://schemas.microsoft.com/office/drawing/2014/main" xmlns="" id="{5FEF0066-08F9-43A1-A1D6-421DB1278EFC}"/>
                  </a:ext>
                </a:extLst>
              </p:cNvPr>
              <p:cNvSpPr txBox="1"/>
              <p:nvPr/>
            </p:nvSpPr>
            <p:spPr>
              <a:xfrm>
                <a:off x="1648443" y="2733396"/>
                <a:ext cx="1506589" cy="623657"/>
              </a:xfrm>
              <a:prstGeom prst="rect">
                <a:avLst/>
              </a:prstGeom>
              <a:solidFill>
                <a:schemeClr val="bg1"/>
              </a:solidFill>
            </p:spPr>
            <p:txBody>
              <a:bodyPr wrap="square" rtlCol="0">
                <a:spAutoFit/>
              </a:bodyPr>
              <a:lstStyle/>
              <a:p>
                <a:r>
                  <a:rPr lang="en-US" sz="2400" dirty="0"/>
                  <a:t>Activated SED</a:t>
                </a:r>
              </a:p>
            </p:txBody>
          </p:sp>
          <p:sp>
            <p:nvSpPr>
              <p:cNvPr id="8" name="TextBox 7">
                <a:extLst>
                  <a:ext uri="{FF2B5EF4-FFF2-40B4-BE49-F238E27FC236}">
                    <a16:creationId xmlns:a16="http://schemas.microsoft.com/office/drawing/2014/main" xmlns="" id="{C67906D5-F36F-46AC-82B6-7C6160DAF8AA}"/>
                  </a:ext>
                </a:extLst>
              </p:cNvPr>
              <p:cNvSpPr txBox="1"/>
              <p:nvPr/>
            </p:nvSpPr>
            <p:spPr>
              <a:xfrm>
                <a:off x="4000970" y="5515804"/>
                <a:ext cx="1934921" cy="623657"/>
              </a:xfrm>
              <a:prstGeom prst="rect">
                <a:avLst/>
              </a:prstGeom>
              <a:solidFill>
                <a:schemeClr val="bg1"/>
              </a:solidFill>
            </p:spPr>
            <p:txBody>
              <a:bodyPr wrap="square" rtlCol="0">
                <a:spAutoFit/>
              </a:bodyPr>
              <a:lstStyle/>
              <a:p>
                <a:r>
                  <a:rPr lang="en-US" sz="2400" dirty="0"/>
                  <a:t>Non-activated SED</a:t>
                </a:r>
              </a:p>
            </p:txBody>
          </p:sp>
          <p:sp>
            <p:nvSpPr>
              <p:cNvPr id="9" name="TextBox 8">
                <a:extLst>
                  <a:ext uri="{FF2B5EF4-FFF2-40B4-BE49-F238E27FC236}">
                    <a16:creationId xmlns:a16="http://schemas.microsoft.com/office/drawing/2014/main" xmlns="" id="{5A800DC8-635C-4070-80E9-989F59635E6F}"/>
                  </a:ext>
                </a:extLst>
              </p:cNvPr>
              <p:cNvSpPr txBox="1"/>
              <p:nvPr/>
            </p:nvSpPr>
            <p:spPr>
              <a:xfrm>
                <a:off x="2531903" y="1257761"/>
                <a:ext cx="914937" cy="623657"/>
              </a:xfrm>
              <a:prstGeom prst="rect">
                <a:avLst/>
              </a:prstGeom>
              <a:solidFill>
                <a:schemeClr val="bg1"/>
              </a:solidFill>
            </p:spPr>
            <p:txBody>
              <a:bodyPr wrap="square" rtlCol="0">
                <a:spAutoFit/>
              </a:bodyPr>
              <a:lstStyle/>
              <a:p>
                <a:r>
                  <a:rPr lang="en-US" sz="2400" dirty="0"/>
                  <a:t>Needles</a:t>
                </a:r>
              </a:p>
            </p:txBody>
          </p:sp>
          <p:sp>
            <p:nvSpPr>
              <p:cNvPr id="10" name="TextBox 9">
                <a:extLst>
                  <a:ext uri="{FF2B5EF4-FFF2-40B4-BE49-F238E27FC236}">
                    <a16:creationId xmlns:a16="http://schemas.microsoft.com/office/drawing/2014/main" xmlns="" id="{F80D3FC6-69EC-42C6-956F-9D11A4CDA6D7}"/>
                  </a:ext>
                </a:extLst>
              </p:cNvPr>
              <p:cNvSpPr txBox="1"/>
              <p:nvPr/>
            </p:nvSpPr>
            <p:spPr>
              <a:xfrm>
                <a:off x="4492413" y="2421568"/>
                <a:ext cx="1729176" cy="623657"/>
              </a:xfrm>
              <a:prstGeom prst="rect">
                <a:avLst/>
              </a:prstGeom>
              <a:solidFill>
                <a:schemeClr val="bg1"/>
              </a:solidFill>
            </p:spPr>
            <p:txBody>
              <a:bodyPr wrap="square" rtlCol="0">
                <a:spAutoFit/>
              </a:bodyPr>
              <a:lstStyle/>
              <a:p>
                <a:r>
                  <a:rPr lang="en-US" sz="2400" dirty="0"/>
                  <a:t>Syringe-needles</a:t>
                </a:r>
              </a:p>
            </p:txBody>
          </p:sp>
          <p:sp>
            <p:nvSpPr>
              <p:cNvPr id="11" name="TextBox 10">
                <a:extLst>
                  <a:ext uri="{FF2B5EF4-FFF2-40B4-BE49-F238E27FC236}">
                    <a16:creationId xmlns:a16="http://schemas.microsoft.com/office/drawing/2014/main" xmlns="" id="{211AEC4F-907D-40FD-A8A3-77C32C36DF83}"/>
                  </a:ext>
                </a:extLst>
              </p:cNvPr>
              <p:cNvSpPr txBox="1"/>
              <p:nvPr/>
            </p:nvSpPr>
            <p:spPr>
              <a:xfrm>
                <a:off x="6076766" y="4511170"/>
                <a:ext cx="1404515" cy="623657"/>
              </a:xfrm>
              <a:prstGeom prst="rect">
                <a:avLst/>
              </a:prstGeom>
              <a:solidFill>
                <a:schemeClr val="bg1"/>
              </a:solidFill>
            </p:spPr>
            <p:txBody>
              <a:bodyPr wrap="square" rtlCol="0">
                <a:spAutoFit/>
              </a:bodyPr>
              <a:lstStyle/>
              <a:p>
                <a:r>
                  <a:rPr lang="en-US" sz="2400" dirty="0"/>
                  <a:t>Other sharps</a:t>
                </a:r>
              </a:p>
            </p:txBody>
          </p:sp>
          <p:sp>
            <p:nvSpPr>
              <p:cNvPr id="12" name="TextBox 11">
                <a:extLst>
                  <a:ext uri="{FF2B5EF4-FFF2-40B4-BE49-F238E27FC236}">
                    <a16:creationId xmlns:a16="http://schemas.microsoft.com/office/drawing/2014/main" xmlns="" id="{469AD466-57EF-4B8A-8920-CA7B6AE0F1D5}"/>
                  </a:ext>
                </a:extLst>
              </p:cNvPr>
              <p:cNvSpPr txBox="1"/>
              <p:nvPr/>
            </p:nvSpPr>
            <p:spPr>
              <a:xfrm>
                <a:off x="7481281" y="2109739"/>
                <a:ext cx="1760213" cy="623657"/>
              </a:xfrm>
              <a:prstGeom prst="rect">
                <a:avLst/>
              </a:prstGeom>
              <a:solidFill>
                <a:schemeClr val="bg1"/>
              </a:solidFill>
            </p:spPr>
            <p:txBody>
              <a:bodyPr wrap="square" rtlCol="0">
                <a:spAutoFit/>
              </a:bodyPr>
              <a:lstStyle/>
              <a:p>
                <a:r>
                  <a:rPr lang="en-US" sz="2400" dirty="0"/>
                  <a:t>Capped needles</a:t>
                </a:r>
              </a:p>
            </p:txBody>
          </p:sp>
        </p:grpSp>
      </p:grpSp>
      <p:sp>
        <p:nvSpPr>
          <p:cNvPr id="13" name="Rectangle 12">
            <a:extLst>
              <a:ext uri="{FF2B5EF4-FFF2-40B4-BE49-F238E27FC236}">
                <a16:creationId xmlns:a16="http://schemas.microsoft.com/office/drawing/2014/main" xmlns="" id="{BECD95FA-1E8E-4907-9FF1-3750409B30B3}"/>
              </a:ext>
            </a:extLst>
          </p:cNvPr>
          <p:cNvSpPr/>
          <p:nvPr/>
        </p:nvSpPr>
        <p:spPr>
          <a:xfrm>
            <a:off x="505424" y="7435"/>
            <a:ext cx="11242879" cy="1566583"/>
          </a:xfrm>
          <a:prstGeom prst="rect">
            <a:avLst/>
          </a:prstGeom>
        </p:spPr>
        <p:txBody>
          <a:bodyPr wrap="square">
            <a:spAutoFit/>
          </a:bodyPr>
          <a:lstStyle/>
          <a:p>
            <a:r>
              <a:rPr lang="en-US" sz="1200" dirty="0">
                <a:solidFill>
                  <a:schemeClr val="bg1"/>
                </a:solidFill>
                <a:latin typeface="Calibri" panose="020F0502020204030204" pitchFamily="34" charset="0"/>
              </a:rPr>
              <a:t> </a:t>
            </a:r>
            <a:r>
              <a:rPr lang="en-US" sz="3790" b="1" i="1" dirty="0">
                <a:solidFill>
                  <a:schemeClr val="bg1"/>
                </a:solidFill>
                <a:latin typeface="Calibri" panose="020F0502020204030204" pitchFamily="34" charset="0"/>
              </a:rPr>
              <a:t>“Use and activation of safety engineered sharps devices in a sample of 5 Florida healthcare facilities”</a:t>
            </a:r>
          </a:p>
          <a:p>
            <a:pPr algn="r"/>
            <a:r>
              <a:rPr lang="en-US" sz="2000" dirty="0">
                <a:solidFill>
                  <a:schemeClr val="bg1"/>
                </a:solidFill>
                <a:latin typeface="Calibri" panose="020F0502020204030204" pitchFamily="34" charset="0"/>
              </a:rPr>
              <a:t>Grimmond T. J Assoc Occup Hlth Prof 2014;34(1):13-15 </a:t>
            </a:r>
          </a:p>
        </p:txBody>
      </p:sp>
    </p:spTree>
    <p:extLst>
      <p:ext uri="{BB962C8B-B14F-4D97-AF65-F5344CB8AC3E}">
        <p14:creationId xmlns:p14="http://schemas.microsoft.com/office/powerpoint/2010/main" val="16982130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AE6F2518-B084-4896-AF52-66CC2144AA26}"/>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24809</TotalTime>
  <Words>2938</Words>
  <Application>Microsoft Office PowerPoint</Application>
  <PresentationFormat>Custom</PresentationFormat>
  <Paragraphs>362</Paragraphs>
  <Slides>20</Slides>
  <Notes>17</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Office Theme</vt:lpstr>
      <vt:lpstr>Custom Design</vt:lpstr>
      <vt:lpstr>PowerPoint Presentation</vt:lpstr>
      <vt:lpstr>Thank you!</vt:lpstr>
      <vt:lpstr>Learning Objectives</vt:lpstr>
      <vt:lpstr>PowerPoint Presentation</vt:lpstr>
      <vt:lpstr>“Occupied Beds” is poor workload Indicator</vt:lpstr>
      <vt:lpstr>PowerPoint Presentation</vt:lpstr>
      <vt:lpstr>PowerPoint Presentation</vt:lpstr>
      <vt:lpstr>PowerPoint Presentation</vt:lpstr>
      <vt:lpstr>PowerPoint Presentation</vt:lpstr>
      <vt:lpstr>PowerPoint Presentation</vt:lpstr>
      <vt:lpstr>So, Currently in US…</vt:lpstr>
      <vt:lpstr>SI Reduction Strategies in top 10 hospitals  (Incidence rates were 70% below U.S. average)</vt:lpstr>
      <vt:lpstr>Leadership Support</vt:lpstr>
      <vt:lpstr>Education and Training</vt:lpstr>
      <vt:lpstr>Communication</vt:lpstr>
      <vt:lpstr>Investigation</vt:lpstr>
      <vt:lpstr>Engagement</vt:lpstr>
      <vt:lpstr>PowerPoint Presentation</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Dally, Miranda J</dc:creator>
  <cp:lastModifiedBy>Saiyed, Asif</cp:lastModifiedBy>
  <cp:revision>505</cp:revision>
  <cp:lastPrinted>2015-07-21T22:43:59Z</cp:lastPrinted>
  <dcterms:created xsi:type="dcterms:W3CDTF">2015-07-09T15:56:39Z</dcterms:created>
  <dcterms:modified xsi:type="dcterms:W3CDTF">2018-10-18T12:14:12Z</dcterms:modified>
</cp:coreProperties>
</file>